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303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1BE0DA-344E-4CA8-883E-30B01A2549A4}" v="2" dt="2026-08-19T19:38:18.8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8" d="100"/>
          <a:sy n="58" d="100"/>
        </p:scale>
        <p:origin x="78" y="10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ald Dueck" userId="ce5112bc0a128d3a" providerId="LiveId" clId="{E19E3638-7C51-45EF-AA9B-DE43B6D9E2D8}"/>
    <pc:docChg chg="custSel addSld modSld sldOrd">
      <pc:chgData name="Gerald Dueck" userId="ce5112bc0a128d3a" providerId="LiveId" clId="{E19E3638-7C51-45EF-AA9B-DE43B6D9E2D8}" dt="2026-08-19T19:38:25.032" v="7"/>
      <pc:docMkLst>
        <pc:docMk/>
      </pc:docMkLst>
      <pc:sldChg chg="modSp mod">
        <pc:chgData name="Gerald Dueck" userId="ce5112bc0a128d3a" providerId="LiveId" clId="{E19E3638-7C51-45EF-AA9B-DE43B6D9E2D8}" dt="2026-08-19T19:33:43.576" v="0" actId="14100"/>
        <pc:sldMkLst>
          <pc:docMk/>
          <pc:sldMk cId="0" sldId="256"/>
        </pc:sldMkLst>
        <pc:spChg chg="mod">
          <ac:chgData name="Gerald Dueck" userId="ce5112bc0a128d3a" providerId="LiveId" clId="{E19E3638-7C51-45EF-AA9B-DE43B6D9E2D8}" dt="2026-08-19T19:33:43.576" v="0" actId="14100"/>
          <ac:spMkLst>
            <pc:docMk/>
            <pc:sldMk cId="0" sldId="256"/>
            <ac:spMk id="5" creationId="{00000000-0000-0000-0000-000000000000}"/>
          </ac:spMkLst>
        </pc:spChg>
      </pc:sldChg>
      <pc:sldChg chg="addSp delSp modSp mod">
        <pc:chgData name="Gerald Dueck" userId="ce5112bc0a128d3a" providerId="LiveId" clId="{E19E3638-7C51-45EF-AA9B-DE43B6D9E2D8}" dt="2026-08-19T19:35:57.376" v="4" actId="113"/>
        <pc:sldMkLst>
          <pc:docMk/>
          <pc:sldMk cId="0" sldId="259"/>
        </pc:sldMkLst>
        <pc:graphicFrameChg chg="del">
          <ac:chgData name="Gerald Dueck" userId="ce5112bc0a128d3a" providerId="LiveId" clId="{E19E3638-7C51-45EF-AA9B-DE43B6D9E2D8}" dt="2026-08-19T19:35:38.592" v="1" actId="478"/>
          <ac:graphicFrameMkLst>
            <pc:docMk/>
            <pc:sldMk cId="0" sldId="259"/>
            <ac:graphicFrameMk id="7" creationId="{00000000-0000-0000-0000-000000000000}"/>
          </ac:graphicFrameMkLst>
        </pc:graphicFrameChg>
        <pc:graphicFrameChg chg="add mod modGraphic">
          <ac:chgData name="Gerald Dueck" userId="ce5112bc0a128d3a" providerId="LiveId" clId="{E19E3638-7C51-45EF-AA9B-DE43B6D9E2D8}" dt="2026-08-19T19:35:57.376" v="4" actId="113"/>
          <ac:graphicFrameMkLst>
            <pc:docMk/>
            <pc:sldMk cId="0" sldId="259"/>
            <ac:graphicFrameMk id="8" creationId="{A839BCC6-A0B1-2CE9-DCD9-EDEDA4059FA6}"/>
          </ac:graphicFrameMkLst>
        </pc:graphicFrameChg>
      </pc:sldChg>
      <pc:sldChg chg="add ord">
        <pc:chgData name="Gerald Dueck" userId="ce5112bc0a128d3a" providerId="LiveId" clId="{E19E3638-7C51-45EF-AA9B-DE43B6D9E2D8}" dt="2026-08-19T19:38:25.032" v="7"/>
        <pc:sldMkLst>
          <pc:docMk/>
          <pc:sldMk cId="148980308" sldId="30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Chapter Overview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14: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Energy requirements and thermodynamic foundations for boiler operation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26517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A steam engine requires ~800,000 kJ of energy to reach working pressure from cold start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This energy is comparable to 3–4 large modern EV battery packs (60–80 kWh each)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Eight core quantities form the backbone of boiler physics: mass, volume, temperature, pressure, energy, power, specific heat, and specific volume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Steam-table values enable accurate calculation of thermodynamic properties at any pressure or temperature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Three distinct physical stages describe the warm-up process: heating to 100 °C, boiling at constant temperature, and pressurization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868680"/>
          </a:xfrm>
          <a:prstGeom prst="roundRect">
            <a:avLst/>
          </a:prstGeom>
          <a:solidFill>
            <a:srgbClr val="D2EBD2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>
                <a:solidFill>
                  <a:srgbClr val="145014"/>
                </a:solidFill>
                <a:latin typeface="Aptos"/>
              </a:rPr>
              <a:t>Boiler warm-up is a sequence of sensible thermodynamic steps with predictable energy requirements at each stage.</a:t>
            </a:r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Piecewise Boiler Warm-Up Model: Stage 2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14: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Boiling at constant temperature to fill steam space at 1 bar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Energy range: q₁ ≤ q &lt; q₂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Temperature stops rising once water reaches 100 °C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All additional heat converts liquid water into steam to fill steam space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Required energy: Δq = (Vs / vv(1)) · Hv(1)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0040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Physical meaning: temperature stays at 100 °C while 1-bar steam fills the steam space; pure latent heat with no temperature change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At 1 bar, steam is very 'fluffy' (large vv), so total mass is small and Δq is brief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The model produces only a narrow energy interval between sensible heating completion and pressure-rise onset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Piecewise Boiler Warm-Up Model: Stage 3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14: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Pressurization by heating to saturation temperature at Pset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Energy range: q₂ ≤ q &lt; q₃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After steam space is filled at 1 bar, further heat does two things: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a) Sensible heating: Cwarm·[Tsat(Pset) − 100] raises temperature of water, steel, and existing steam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b) Additional steam generation at higher pressure: (Vs / vv(Pset))·Hv(Pset) provides extra steam mass at the higher pressure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4747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Physical meaning: pressure rises only after steam space is full; everything heats to the higher saturation temperature; extra steam mass required at that pressure is generated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At higher pressure, steam is denser, so the same steam space contains more mass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Both sensible heating and latent-heat generation occur simultaneously during pressurization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Piecewise Boiler Warm-Up Model: Stage 4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14: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Final state at operating pressure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Energy range: q ≥ q₃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Boiler is full of saturated steam at Pset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Water and steel are at Tsat(Pset)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Boiler is ready for work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Temperature stays fixed at saturation temperature; no further temperature rise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47472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Once q₃ is reached, adding more heat does not increase temperature—only pressure (if the boiler is sealed) or produces additional steam (if a valve is open)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This is the steady-state operating condition for a hot-standby boiler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Worked Example: Boiling a Kettle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14: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Applying sensible-heat calculations to an everyday problem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Steps to Calculate Heating Time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Identify known quantities: m = 2.0 kg, T₀ = 20 °C, Tf = 100 °C, ΔT = 80 K, c ≈ 4.18 kJ/(kg·K), Q̇ = 2.0 kW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Compute energy required: Q = m·c·ΔT = 2.0 × 4.18 × 80 ≈ 670 kJ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Convert energy and power to time: t = Q/Q̇ = 670 / 2.0 ≈ 335 s ≈ 5.5–6 minutes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0040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Result: with a 2.0 kW kettle, heating 2.0 kg of water from 20 °C to 100 °C (no losses) takes ~5.5–6 minutes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This structure applies directly to boiler calculations, with the difference that m is hundreds of kilograms and Q̇ comes from fuel consumption and boiler efficiency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Raising Pressure in a Sealed Boiler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14: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How pressure rises when the steam space is sealed and being heated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Once boiling begins, temperature and pressure follow the saturation curve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The entire water mass must be heated from Tsat(0 psig) to Tsat(Ptarget)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Required sensible heat: Qpressurize = m·c·[Tsat,target − Tsat,initial]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Latent heat contributes a small amount because the steam space contains very little mass: ms = Vsteam / vg(P)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47472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Increasing firing rate increases Q̇, reducing time required to raise pressure despite large energy requirement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Time to raise pressure: t = Q / Q̇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At the same firing rate, time from 0 psig to 100 psig is similar to warm-up time (~1.5–2 hours for a 25 BHP boiler)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Heat Transfer Stages: Cold Water to Working Pressure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14: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Four distinct thermodynamic regimes in boiler operation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38862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Four Stages of Boiler Heating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Heating Before Boiling</a:t>
            </a:r>
          </a:p>
          <a:p>
            <a:pPr lvl="1"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All heat raises temperature of liquid water; high heat capacity (c ≈ 4.18 kJ/kg·K); slow, predictable rise; pressure barely changes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Reaching the Boiling Point (0 psig)</a:t>
            </a:r>
          </a:p>
          <a:p>
            <a:pPr lvl="1"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At 100 °C (212 °F), water reaches saturation at atmospheric pressure; temperature and pressure become locked to saturation curve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Heating During Boiling (Two-Phase Region)</a:t>
            </a:r>
          </a:p>
          <a:p>
            <a:pPr lvl="1"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Added heat converts liquid to steam; no significant temperature rise; steam occupies hundreds of times liquid volume; pressure must rise in sealed volume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Time to Raise Pressure</a:t>
            </a:r>
          </a:p>
          <a:p>
            <a:pPr lvl="1"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Raising pressure from 0 psig to 50 psig requires only ~48 °C (86 °F) of temperature rise but large latent heat; this stage is faster than pre-boil warm-up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Worked Example: 25 BHP Traction Boiler Warm-Up (Phase 1)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14: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Calculating energy and time to reach first boil from cold start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9659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Boiler specification: 250 gal (946 kg) water capacity; 250 ft² heating surface; initial temperature 20 °C (68 °F); target first boil at 100 °C (212 °F)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Boiler steel mass: 1613 kg; total thermal mass requires warming through 80 K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Energy for water: Qw = 1082.4 kg × 4.18 kJ/(kg·K) × 80 K ≈ 362 MJ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Energy for steel: Qs = 1613.1 kg × 0.49 kJ/(kg·K) × 80 K ≈ 63 MJ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Total required: Q₁ ≈ 425 MJ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74904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Observed warm-up time: ~2 hours to 'lift the pin' (reach first steam)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Net power requirement: 425 MJ / 7200 s ≈ 59 kW (at the water/steel, not at the fuel)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Wood fuel (35% boiler efficiency): 121 kg (267 lb) of wood for Phase 1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Practical burning rate: ~150 lb/h, producing approximately 300 lb total wood consumption to first boil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Worked Example: 25 BHP Traction Boiler Warm-Up (Phase 2)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14: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Calculating energy and time to raise pressure from 0 psig to 100 psig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After boiling begins, temperature must rise from 100 °C (212 °F) to 170 °C (338 °F) at 8 bar (≈100 psi)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Sensible heat for water: Qw = 1082.4 kg × 4.18 × 70 K ≈ 333 MJ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Sensible heat for steel: Qs = 1613.1 kg × 0.49 × 70 K ≈ 58 MJ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Latent heat for steam generation (0.335 m³ steam space): Qsteam ≈ 3.1 MJ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00400"/>
            <a:ext cx="10972800" cy="19659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Total Phase 2 requirement: Q₂ ≈ 394 MJ (similar to Phase 1 despite shorter temperature rise, because latent heat dominates)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Time to pressurize at same 59 kW net power: ~1.9 hours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Dominant energy requirement: 70 °C temperature rise of entire water mass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Latent-heat component is relatively small compared to sensible heating of water and steel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Total warm-up time from cold to 100 psi: ~4 hours at steady firing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Boiler Volumes and Mass: Calculation Methods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14: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Geometric decomposition for determining water space, steam space, and boiler steel mass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Water Space</a:t>
            </a:r>
            <a:endParaRPr lang="en-US"/>
          </a:p>
          <a:p>
            <a:pPr lvl="1"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Volume occupied by liquid water in boiler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Steam Space</a:t>
            </a:r>
          </a:p>
          <a:p>
            <a:pPr lvl="1"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Volume above water line, occupied by steam; calculated as circular segment projected along cylinder axis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00400"/>
            <a:ext cx="10972800" cy="22402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Total boiler volume = (barrel + wrapper + dome) − (firebox + flues)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Steam space volume calculated from circular segment: known radius, perpendicular height from water line, cylinder length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Water space volume = total volume − steam space volume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Boiler steel mass calculated from plate areas × thickness × steel density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Example 25 BHP boiler: total 50 ft³, steam space 11.8 ft³, water space 38.2 ft³ (238 gal), steel mass 3556 lb (1613 kg)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Core Quantities in Steam Work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14: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Eight physical quantities that underpin all boiler calculations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47091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Mass</a:t>
            </a:r>
            <a:endParaRPr lang="en-US"/>
          </a:p>
          <a:p>
            <a:pPr lvl="1"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Amount of water or steam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Volume</a:t>
            </a:r>
          </a:p>
          <a:p>
            <a:pPr lvl="1"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Water space, steam space, tender, wagon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Temperature</a:t>
            </a:r>
          </a:p>
          <a:p>
            <a:pPr lvl="1"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Sensible heat, saturation temperature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Pressure</a:t>
            </a:r>
          </a:p>
          <a:p>
            <a:pPr lvl="1"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Boiler pressure, steam-table lookup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Energy</a:t>
            </a:r>
          </a:p>
          <a:p>
            <a:pPr lvl="1"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Heat added or removed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Power</a:t>
            </a:r>
          </a:p>
          <a:p>
            <a:pPr lvl="1"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Rate of heat transfer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Specific Heat &amp; Latent Heat</a:t>
            </a:r>
          </a:p>
          <a:p>
            <a:pPr lvl="1"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How water stores energy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Specific Volume</a:t>
            </a:r>
          </a:p>
          <a:p>
            <a:pPr lvl="1"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Why small steam masses fill large spaces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Units: SI and Imperial Systems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14: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Unit systems for mass, volume, temperature, pressure, and energy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9659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Mass: kilogram (kg) or pound-mass (lb)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Volume: liter (L), cubic meter (m³), gallon (US gal), cubic foot (ft³)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Temperature: Celsius (°C), kelvin (K), Fahrenheit (°F), Rankine (°R)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Pressure: kilopascal (kPa), bar, pounds per square inch (psi)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Energy: joule (J), kilojoule (kJ), megajoule (MJ), British thermal unit (BTU)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Power: watt (W), kilowatt (kW), BTU/h, boiler horsepower (BHP)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74904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Gauge pressures (PSIG) are referenced to local atmospheric pressure; absolute pressures are referenced to a perfect vacuum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Temperature differences use K or °R; °C and °F cannot be mixed directly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1 BHP = 33,475 BTU/h = 9.81 kW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1 BTU = 1055.056 J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Specific Heat and Latent Heat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14: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How water stores energy as sensible heat and latent heat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22402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Specific Heat</a:t>
            </a:r>
            <a:endParaRPr lang="en-US"/>
          </a:p>
          <a:p>
            <a:pPr lvl="1"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Energy required to raise 1 kg by 1 K; SI units: kJ/(kg·K)</a:t>
            </a:r>
          </a:p>
          <a:p>
            <a:pPr lvl="1"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Governed by: Q = m·c·ΔT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Latent Heat of Fusion</a:t>
            </a:r>
          </a:p>
          <a:p>
            <a:pPr lvl="1"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Energy required when a solid changes phase to liquid; water: 334 kJ/kg at 0 °C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Latent Heat of Vaporization</a:t>
            </a:r>
          </a:p>
          <a:p>
            <a:pPr lvl="1"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Energy required when a liquid changes phase to vapor; water: 2257 kJ/kg at 100 °C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74320" y="4023360"/>
            <a:ext cx="10972800" cy="27432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400" b="1" i="0">
                <a:solidFill>
                  <a:srgbClr val="282828"/>
                </a:solidFill>
                <a:latin typeface="Aptos"/>
              </a:rPr>
              <a:t>Specific Heat by Material and Phase</a:t>
            </a:r>
            <a:endParaRPr lang="en-US" sz="110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839BCC6-A0B1-2CE9-DCD9-EDEDA4059F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8083547"/>
              </p:ext>
            </p:extLst>
          </p:nvPr>
        </p:nvGraphicFramePr>
        <p:xfrm>
          <a:off x="285981" y="4541520"/>
          <a:ext cx="6324601" cy="2133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6215">
                  <a:extLst>
                    <a:ext uri="{9D8B030D-6E8A-4147-A177-3AD203B41FA5}">
                      <a16:colId xmlns:a16="http://schemas.microsoft.com/office/drawing/2014/main" val="3857433666"/>
                    </a:ext>
                  </a:extLst>
                </a:gridCol>
                <a:gridCol w="1420973">
                  <a:extLst>
                    <a:ext uri="{9D8B030D-6E8A-4147-A177-3AD203B41FA5}">
                      <a16:colId xmlns:a16="http://schemas.microsoft.com/office/drawing/2014/main" val="4029093584"/>
                    </a:ext>
                  </a:extLst>
                </a:gridCol>
                <a:gridCol w="1589080">
                  <a:extLst>
                    <a:ext uri="{9D8B030D-6E8A-4147-A177-3AD203B41FA5}">
                      <a16:colId xmlns:a16="http://schemas.microsoft.com/office/drawing/2014/main" val="2564427264"/>
                    </a:ext>
                  </a:extLst>
                </a:gridCol>
                <a:gridCol w="2258333">
                  <a:extLst>
                    <a:ext uri="{9D8B030D-6E8A-4147-A177-3AD203B41FA5}">
                      <a16:colId xmlns:a16="http://schemas.microsoft.com/office/drawing/2014/main" val="174202590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b="1" u="none" strike="noStrike" dirty="0">
                          <a:effectLst/>
                        </a:rPr>
                        <a:t>Material</a:t>
                      </a:r>
                      <a:endParaRPr lang="en-CA" sz="1800" b="1" i="0" u="none" strike="noStrike" dirty="0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b="1" u="none" strike="noStrike" dirty="0">
                          <a:effectLst/>
                        </a:rPr>
                        <a:t>Phase</a:t>
                      </a:r>
                      <a:endParaRPr lang="en-CA" sz="1800" b="1" i="0" u="none" strike="noStrike" dirty="0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b="1" u="none" strike="noStrike">
                          <a:effectLst/>
                        </a:rPr>
                        <a:t>Specific Heat</a:t>
                      </a:r>
                      <a:endParaRPr lang="en-CA" sz="1800" b="1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b="1" u="none" strike="noStrike" dirty="0">
                          <a:effectLst/>
                        </a:rPr>
                        <a:t>Temperature Range</a:t>
                      </a:r>
                      <a:endParaRPr lang="en-CA" sz="1800" b="1" i="0" u="none" strike="noStrike" dirty="0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851292847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Water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Solid (ice)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2.1 kJ/kg·°C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&lt; 0 °C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3466679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Water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Liquid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4.18 kJ/kg·°C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0–100 °C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164911914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Water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Gas (steam)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2.0 kJ/kg·°C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&gt; 100 °C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127551283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Steel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Solid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0.49 kJ/kg·°C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&lt; 1500 °C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372173670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Steel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Liquid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0.80 kJ/kg·°C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~1500–2800 °C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35665769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Steel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Gas (vapor)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1.0 kJ/kg·°C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&gt; 2800 °C</a:t>
                      </a:r>
                      <a:endParaRPr lang="en-CA" sz="1800" b="0" i="0" u="none" strike="noStrike" dirty="0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267402775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Specific Volume and Density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14: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Why small steam masses occupy large volumes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Specific Volume (v)</a:t>
            </a:r>
            <a:endParaRPr lang="en-US"/>
          </a:p>
          <a:p>
            <a:pPr lvl="1"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Volume occupied by 1 kg of substance; SI units: m³/kg</a:t>
            </a:r>
          </a:p>
          <a:p>
            <a:pPr lvl="1"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Inverse of density; thermodynamics uses specific volume for cleaner equations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92608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At low pressure, steam is 'fluffy'—large volume per kg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At high pressure, steam is denser—smaller volume per kg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The ratio vg/vf (steam volume to liquid volume) is hundreds to thousands, explaining why pressure rises rapidly when steam fills a fixed volume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Pressure rise only begins after the steam space is full; sensible heating precedes latent-heat generation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Steam Tables: Core Concepts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14: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How to read and apply steam-table data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9659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Steam tables give thermodynamic properties of water and steam at different temperatures and pressures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Tables are built on three core ideas: saturation (liquid-vapor boundary), phase (liquid, vapor, or mixture), and property sets (values for energy and volume calculations)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Saturation tables: use when water is boiling (T and P linked)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Superheated tables: use when steam is hotter than saturation temperature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Compressed water tables: rarely needed in boiler work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74904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Reading a Saturated Steam Table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Convert gauge pressure to absolute by adding 101.3 kPa (14.7 psi)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Find the row for your pressure or temperature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Read vf, vg, hf, hfg, hg from the table (subscripts f and g denote fluid and gas)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For wet steam (quality x): h = hf + x·hfg and v = vf + x·(vg − vf)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57784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Common mistake: using gauge pressure instead of absolute pressure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Latent heat (hfg) decreases at higher pressure because liquid and vapor properties converge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Specific volume of steam (vg) increases with temperature and decreases with pressure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Saturation Curve: Temperature and Pressure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14: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How saturation temperature depends on pressure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9659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Saturated steam is steam in equilibrium with liquid water at a given pressure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Saturation temperature is fixed by pressure; boiling water stays at 100 °C at 1 bar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If pressure increases on boiling water, the boiling point rises: at 2 bar water boils at ~120 °C; at 10 bar at ~180 °C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The relationship is monotonically increasing and logarithmic in form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Engineering approximation: Tsat(P) ≈ 100 + 35.4·ln(P) for reasonable accuracy over 1–10 bar range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749040"/>
            <a:ext cx="10972800" cy="19659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Latent Heat Approximation</a:t>
            </a:r>
            <a:endParaRPr lang="en-US"/>
          </a:p>
          <a:p>
            <a:pPr lvl="1"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Hv(P) ≈ 2257 − 2.3·(Tsat(P) − 100) [kJ/kg]</a:t>
            </a:r>
          </a:p>
          <a:p>
            <a:pPr lvl="1"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Decreases at higher pressure; approaches zero near the critical point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Specific Volume Approximation</a:t>
            </a:r>
          </a:p>
          <a:p>
            <a:pPr lvl="1"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Vv(P) ≈ 0.004·(Tsat(P) + 273) / P [m³/kg]</a:t>
            </a:r>
          </a:p>
          <a:p>
            <a:pPr lvl="1"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Derived from ideal gas law; captures T/P dependence of steam volume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30716-0332-724C-7BA7-ADDC7C416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1D6CA185-C1DF-0F02-8954-C7D2AEE872F0}"/>
              </a:ext>
            </a:extLst>
          </p:cNvPr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 dirty="0">
                <a:solidFill>
                  <a:srgbClr val="1F497D"/>
                </a:solidFill>
                <a:latin typeface="Aptos Display"/>
              </a:rPr>
              <a:t>Boiler Warmup: Piecewise Function</a:t>
            </a:r>
            <a:endParaRPr lang="en-US" sz="1100" dirty="0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45DF4471-9F59-F9D8-F0D6-8BA29D18DE93}"/>
              </a:ext>
            </a:extLst>
          </p:cNvPr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01BD8736-061F-5F76-D806-789C0939739C}"/>
              </a:ext>
            </a:extLst>
          </p:cNvPr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 dirty="0">
                <a:solidFill>
                  <a:srgbClr val="1F497D"/>
                </a:solidFill>
                <a:latin typeface="Aptos Body"/>
              </a:rPr>
              <a:t>Boiler transitions through heating, boiling, and pressurization regimes</a:t>
            </a:r>
            <a:endParaRPr lang="en-US" sz="1100" dirty="0"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B1CDC510-EE38-6B90-FDC3-AC9AB89CA779}"/>
              </a:ext>
            </a:extLst>
          </p:cNvPr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Each stage has distinct energy requirements and physical meaning.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DE24B1E-8A8C-78BD-B63A-9AA8C935F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050" y="1443070"/>
            <a:ext cx="9284177" cy="3568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80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Piecewise Boiler Warm-Up Model: Stage 1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14: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Heating water and steel from ambient to 100 °C (1 bar)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Energy range: 0 ≤ q &lt; q₁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All heat goes into raising temperature of water and steel shell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No boiling; no pressure rise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Required energy: q₁ = Cwarm·(100 − T₀) where Cwarm = mw·cw + ms·cs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0040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Physical meaning: heat applied to large thermal mass, no steam produced, no pressure rise, temperature increases linearly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Example: 100 kg of water heated from 20 °C to 100 °C requires ~33 MJ; at 50 kW firing rate, ~11 minutes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Take-away: before boiling, the boiler is sluggish—lots of heat, slow temperature rise, almost no pressure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2784</Words>
  <Application>Microsoft Office PowerPoint</Application>
  <PresentationFormat>Custom</PresentationFormat>
  <Paragraphs>231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Aptos</vt:lpstr>
      <vt:lpstr>Aptos Body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Gerald Dueck</cp:lastModifiedBy>
  <cp:revision>1</cp:revision>
  <dcterms:created xsi:type="dcterms:W3CDTF">2006-08-16T00:00:00Z</dcterms:created>
  <dcterms:modified xsi:type="dcterms:W3CDTF">2026-08-19T19:38:29Z</dcterms:modified>
</cp:coreProperties>
</file>