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CEC85-0642-4F40-9062-E7BE2AA38273}" v="3" dt="2026-08-19T19:15:31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19T19:17:16.414" v="59" actId="1076"/>
      <pc:docMkLst>
        <pc:docMk/>
      </pc:docMkLst>
      <pc:sldChg chg="addSp modSp mod">
        <pc:chgData name="Gerald Dueck" userId="ce5112bc0a128d3a" providerId="LiveId" clId="{E19E3638-7C51-45EF-AA9B-DE43B6D9E2D8}" dt="2026-08-19T19:17:16.414" v="59" actId="1076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19T19:17:05.437" v="57" actId="14100"/>
          <ac:spMkLst>
            <pc:docMk/>
            <pc:sldMk cId="0" sldId="258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17:16.414" v="59" actId="1076"/>
          <ac:spMkLst>
            <pc:docMk/>
            <pc:sldMk cId="0" sldId="258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9T19:16:51.796" v="54" actId="1076"/>
          <ac:picMkLst>
            <pc:docMk/>
            <pc:sldMk cId="0" sldId="258"/>
            <ac:picMk id="8" creationId="{B225E90A-851A-5CAA-2415-EC437692280B}"/>
          </ac:picMkLst>
        </pc:picChg>
      </pc:sldChg>
      <pc:sldChg chg="addSp delSp modSp mod">
        <pc:chgData name="Gerald Dueck" userId="ce5112bc0a128d3a" providerId="LiveId" clId="{E19E3638-7C51-45EF-AA9B-DE43B6D9E2D8}" dt="2026-08-19T19:10:36.108" v="21" actId="20577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19T19:10:36.108" v="21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10:17.377" v="17" actId="1076"/>
          <ac:spMkLst>
            <pc:docMk/>
            <pc:sldMk cId="0" sldId="259"/>
            <ac:spMk id="6" creationId="{00000000-0000-0000-0000-000000000000}"/>
          </ac:spMkLst>
        </pc:spChg>
        <pc:spChg chg="del">
          <ac:chgData name="Gerald Dueck" userId="ce5112bc0a128d3a" providerId="LiveId" clId="{E19E3638-7C51-45EF-AA9B-DE43B6D9E2D8}" dt="2026-08-19T19:09:51.229" v="13" actId="478"/>
          <ac:spMkLst>
            <pc:docMk/>
            <pc:sldMk cId="0" sldId="259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08:58.574" v="5" actId="14100"/>
          <ac:spMkLst>
            <pc:docMk/>
            <pc:sldMk cId="0" sldId="259"/>
            <ac:spMk id="10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10:24.734" v="18" actId="1076"/>
          <ac:spMkLst>
            <pc:docMk/>
            <pc:sldMk cId="0" sldId="259"/>
            <ac:spMk id="11" creationId="{00000000-0000-0000-0000-000000000000}"/>
          </ac:spMkLst>
        </pc:spChg>
        <pc:graphicFrameChg chg="del">
          <ac:chgData name="Gerald Dueck" userId="ce5112bc0a128d3a" providerId="LiveId" clId="{E19E3638-7C51-45EF-AA9B-DE43B6D9E2D8}" dt="2026-08-19T19:08:30.439" v="1" actId="478"/>
          <ac:graphicFrameMkLst>
            <pc:docMk/>
            <pc:sldMk cId="0" sldId="259"/>
            <ac:graphicFrameMk id="8" creationId="{00000000-0000-0000-0000-000000000000}"/>
          </ac:graphicFrameMkLst>
        </pc:graphicFrameChg>
        <pc:graphicFrameChg chg="del">
          <ac:chgData name="Gerald Dueck" userId="ce5112bc0a128d3a" providerId="LiveId" clId="{E19E3638-7C51-45EF-AA9B-DE43B6D9E2D8}" dt="2026-08-19T19:08:25.538" v="0" actId="478"/>
          <ac:graphicFrameMkLst>
            <pc:docMk/>
            <pc:sldMk cId="0" sldId="259"/>
            <ac:graphicFrameMk id="9" creationId="{00000000-0000-0000-0000-000000000000}"/>
          </ac:graphicFrameMkLst>
        </pc:graphicFrameChg>
        <pc:graphicFrameChg chg="add mod">
          <ac:chgData name="Gerald Dueck" userId="ce5112bc0a128d3a" providerId="LiveId" clId="{E19E3638-7C51-45EF-AA9B-DE43B6D9E2D8}" dt="2026-08-19T19:09:30.057" v="9" actId="1076"/>
          <ac:graphicFrameMkLst>
            <pc:docMk/>
            <pc:sldMk cId="0" sldId="259"/>
            <ac:graphicFrameMk id="12" creationId="{1346579B-7309-071D-E11A-EC3E0E94058C}"/>
          </ac:graphicFrameMkLst>
        </pc:graphicFrameChg>
      </pc:sldChg>
      <pc:sldChg chg="modSp mod">
        <pc:chgData name="Gerald Dueck" userId="ce5112bc0a128d3a" providerId="LiveId" clId="{E19E3638-7C51-45EF-AA9B-DE43B6D9E2D8}" dt="2026-08-19T19:10:53.218" v="25" actId="58"/>
        <pc:sldMkLst>
          <pc:docMk/>
          <pc:sldMk cId="0" sldId="260"/>
        </pc:sldMkLst>
        <pc:spChg chg="mod">
          <ac:chgData name="Gerald Dueck" userId="ce5112bc0a128d3a" providerId="LiveId" clId="{E19E3638-7C51-45EF-AA9B-DE43B6D9E2D8}" dt="2026-08-19T19:10:53.218" v="25" actId="58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9:11:28.685" v="30" actId="58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19T19:11:17.563" v="28" actId="20577"/>
          <ac:spMkLst>
            <pc:docMk/>
            <pc:sldMk cId="0" sldId="261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11:28.685" v="30" actId="58"/>
          <ac:spMkLst>
            <pc:docMk/>
            <pc:sldMk cId="0" sldId="261"/>
            <ac:spMk id="10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9:14:18.402" v="47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19T19:11:45.079" v="32" actId="20577"/>
          <ac:spMkLst>
            <pc:docMk/>
            <pc:sldMk cId="0" sldId="262"/>
            <ac:spMk id="4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14:18.402" v="47"/>
          <ac:spMkLst>
            <pc:docMk/>
            <pc:sldMk cId="0" sldId="262"/>
            <ac:spMk id="7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9:15:44.578" v="51" actId="1076"/>
        <pc:sldMkLst>
          <pc:docMk/>
          <pc:sldMk cId="0" sldId="264"/>
        </pc:sldMkLst>
        <pc:graphicFrameChg chg="del">
          <ac:chgData name="Gerald Dueck" userId="ce5112bc0a128d3a" providerId="LiveId" clId="{E19E3638-7C51-45EF-AA9B-DE43B6D9E2D8}" dt="2026-08-19T19:15:30.224" v="49" actId="478"/>
          <ac:graphicFrameMkLst>
            <pc:docMk/>
            <pc:sldMk cId="0" sldId="264"/>
            <ac:graphicFrameMk id="8" creationId="{00000000-0000-0000-0000-000000000000}"/>
          </ac:graphicFrameMkLst>
        </pc:graphicFrameChg>
        <pc:graphicFrameChg chg="del">
          <ac:chgData name="Gerald Dueck" userId="ce5112bc0a128d3a" providerId="LiveId" clId="{E19E3638-7C51-45EF-AA9B-DE43B6D9E2D8}" dt="2026-08-19T19:15:27.405" v="48" actId="478"/>
          <ac:graphicFrameMkLst>
            <pc:docMk/>
            <pc:sldMk cId="0" sldId="264"/>
            <ac:graphicFrameMk id="11" creationId="{00000000-0000-0000-0000-000000000000}"/>
          </ac:graphicFrameMkLst>
        </pc:graphicFrameChg>
        <pc:graphicFrameChg chg="add mod">
          <ac:chgData name="Gerald Dueck" userId="ce5112bc0a128d3a" providerId="LiveId" clId="{E19E3638-7C51-45EF-AA9B-DE43B6D9E2D8}" dt="2026-08-19T19:15:44.578" v="51" actId="1076"/>
          <ac:graphicFrameMkLst>
            <pc:docMk/>
            <pc:sldMk cId="0" sldId="264"/>
            <ac:graphicFrameMk id="12" creationId="{A93B6519-1406-E6F4-9043-2BB45D30A2C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Summary: Stayed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Overview of stayed surface design, analysis, and failure modes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boiler shells resist internal pressure through curved geometry, carrying load as tension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Flat surfaces bulge under internal pressure and require stays to prevent excessive deflection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Stayed surface analysis requires three calculations: pressure load, stay-to-plate connection strength, and stay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Allowable pressure is limited by the weakest of these three conditions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Construction factor and stay attachment details significantly affect strength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Staybolt Diameter and Spacing Effects on Capacity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Relationship between staybolt diameter, spacing, and load-carrying capacity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 strength varies with the square of the diameter; small diameter increase produces significant capacity increase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 spacing appears squared in equation; increased spacing increases area per stay and reduces allowable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Diameter changes have more dramatic effect on capacity than spacing changes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Governing Pressure Limit for Stayed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Overall strength evaluation and determination of allowable working pressure as minimum of all component strengths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plate-strength equation and staybolt-strength equation must be evaluated for stayed surface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Allowable working pressure is determined by weakest element in load path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Three critical elements must resist imposed load: plate between stays, stay-to-plate attachment, and stay itself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Allowable pressure is smallest value produced by applicable calculations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The allowable pressure of a stayed surface is limited by the weakest link in the load path: the plate strength, the stay attachment, or the stay strength itself.</a:t>
            </a:r>
            <a:endParaRPr lang="en-US"/>
          </a:p>
        </p:txBody>
      </p:sp>
      <p:sp>
        <p:nvSpPr>
          <p:cNvPr id="7" name="AutoShape 6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The allowable pressure of a stayed surface is limited by the weakest link in the load path: the plate strength, the stay attachment, or the stay strength itself.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Behavior on Curved and Flat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Fundamental structural behavior of cylindrical versus flat surfaces under internal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shells: Internal pressure creates tension in the shell; curved shape naturally resists load; shell resists becoming flatter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Flat plates: Internal pressure causes outward bulging; plate attempts to transform into curved surface; bending stresses become excessive without support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Function and Design of Stays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Role of stays in flat surface support and three-part strength analysis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6348730" cy="19354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Stays transfer pressure load into tension members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Stays prevent excessive plate deflection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Connection details between stay and plate significantly affect strength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Strength of structure often governed by connection details rather than metal strength alone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94760"/>
            <a:ext cx="634873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Three Required Calculations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Load applied to the plate by pressure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Strength of the connection between stay and plate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Strength of the stay itself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25E90A-851A-5CAA-2415-EC4376922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50" y="1567180"/>
            <a:ext cx="4800600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Through-Stay Pressure Equation and Construction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ASME formula for pressure in through-stay configurations with construction factor table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ASME equation reflects that thicker plates resist pressure better and closer stay spacing provides better support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Equations vary between references due to different safety factor incorporation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Older ASME formulas use ultimate tensile strength with explicit factor of safety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Modern NBIC calculations use allowable stress value that includes required safety factor</a:t>
            </a:r>
          </a:p>
        </p:txBody>
      </p:sp>
      <p:sp>
        <p:nvSpPr>
          <p:cNvPr id="10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ASME equation reflects that thicker plates resist pressure better and closer stay spacing provides better support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Equations vary between references due to different safety factor incorporation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Older ASME formulas use ultimate tensile strength with explicit factor of safety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Modern NBIC calculations use allowable stress value that includes required safety factor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932385"/>
            <a:ext cx="291973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Pressure Equation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through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(t² · S · C) / p²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274320" y="3542262"/>
            <a:ext cx="7010400" cy="27432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400" b="1" i="0" dirty="0">
                <a:solidFill>
                  <a:srgbClr val="282828"/>
                </a:solidFill>
                <a:latin typeface="Aptos"/>
              </a:rPr>
              <a:t>Through-Stay Formula Variables and Construction Factors</a:t>
            </a:r>
            <a:endParaRPr lang="en-US" sz="11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346579B-7309-071D-E11A-EC3E0E940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257608"/>
              </p:ext>
            </p:extLst>
          </p:nvPr>
        </p:nvGraphicFramePr>
        <p:xfrm>
          <a:off x="3346450" y="3995885"/>
          <a:ext cx="8229600" cy="2432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2686">
                  <a:extLst>
                    <a:ext uri="{9D8B030D-6E8A-4147-A177-3AD203B41FA5}">
                      <a16:colId xmlns:a16="http://schemas.microsoft.com/office/drawing/2014/main" val="1556790124"/>
                    </a:ext>
                  </a:extLst>
                </a:gridCol>
                <a:gridCol w="7446914">
                  <a:extLst>
                    <a:ext uri="{9D8B030D-6E8A-4147-A177-3AD203B41FA5}">
                      <a16:colId xmlns:a16="http://schemas.microsoft.com/office/drawing/2014/main" val="1385256582"/>
                    </a:ext>
                  </a:extLst>
                </a:gridCol>
              </a:tblGrid>
              <a:tr h="24323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Symbol</a:t>
                      </a:r>
                      <a:endParaRPr lang="en-CA" sz="14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Definition</a:t>
                      </a:r>
                      <a:endParaRPr lang="en-CA" sz="14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575870770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t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Thickness of the stayed surface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1191301520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p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Stay spacing (centre-to-centre distance between stays)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30053443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S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Allowable stress for stayed surface; in NBIC already includes required factor of safety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2981652353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Construction factor based on stay attachment details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3417034324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 C = 2.1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01" marR="6841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Welded stays or stays screwed through plates not over 7/16 in. thick and riveted over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1826805944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 = 2.2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01" marR="6841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Welded stays or stays screwed through plates over 7/16 in. thick and riveted over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3140048925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 = 2.5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01" marR="6841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 dirty="0">
                          <a:effectLst/>
                        </a:rPr>
                        <a:t>Stays fitted with nuts but without washers</a:t>
                      </a:r>
                      <a:endParaRPr lang="en-CA" sz="14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1685472263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 = 2.8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01" marR="6841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Headed or taper-fit stays having true bearing on plate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122620769"/>
                  </a:ext>
                </a:extLst>
              </a:tr>
              <a:tr h="243239"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CA" sz="1400" u="none" strike="noStrike">
                          <a:effectLst/>
                        </a:rPr>
                        <a:t>C = 3.2</a:t>
                      </a:r>
                      <a:endParaRPr lang="en-CA" sz="14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01" marR="68411" marT="760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400" u="none" strike="noStrike" dirty="0">
                          <a:effectLst/>
                        </a:rPr>
                        <a:t>Stays fitted with inside and outside nuts and outside washers meeting Code requirements</a:t>
                      </a:r>
                      <a:endParaRPr lang="en-CA" sz="14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411" marR="7601" marT="7601" marB="0" anchor="ctr"/>
                </a:tc>
                <a:extLst>
                  <a:ext uri="{0D108BD9-81ED-4DB2-BD59-A6C34878D82A}">
                    <a16:rowId xmlns:a16="http://schemas.microsoft.com/office/drawing/2014/main" val="24456783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Through-Stay Example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Worked example of allowable pressure calculation for double-plated through-stay configuration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configuration: Boiler with widely spaced through stays connecting double-plated heads fitted with nuts and washers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through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(t² · S · C) / p² where t = 2 × 0.375, S = 55000/4, C = 3.200, p = 6.500</a:t>
            </a:r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through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585.799 psi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Regular Square-Pattern Staybolts and Tributary Area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Arrangement, tributary area concept, and pressure equation for regularly spaced staybolts</a:t>
            </a:r>
            <a:endParaRPr lang="en-US" sz="1100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156969"/>
            <a:ext cx="4572000" cy="226974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Staybolts often arranged in regular square pattern on flat surfaces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staybolt supports pressure acting on surrounding plate area called tributary area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uniformly spaced staybolts, tributary area is approximately the square of the stay pitch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ASME Code treats regularly spaced staybolts threaded into plate less than 1/2 inch thick and riveted over same as through stays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7200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Regular Staybolt Pressure Equation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P_regular = (t² · S · C) / p²</a:t>
            </a: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156969"/>
            <a:ext cx="4572000" cy="2269741"/>
          </a:xfrm>
          <a:prstGeom prst="rect">
            <a:avLst/>
          </a:prstGeom>
        </p:spPr>
      </p:pic>
      <p:sp>
        <p:nvSpPr>
          <p:cNvPr id="9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Staybolts often arranged in regular square pattern on flat surfaces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staybolt supports pressure acting on surrounding plate area called tributary area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uniformly spaced staybolts, tributary area is approximately the square of the stay pitch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ASME Code treats regularly spaced staybolts threaded into plate less than 1/2 inch thick and riveted over same as through stays</a:t>
            </a:r>
          </a:p>
        </p:txBody>
      </p:sp>
      <p:sp>
        <p:nvSpPr>
          <p:cNvPr id="10" name="AutoShape 7"/>
          <p:cNvSpPr/>
          <p:nvPr/>
        </p:nvSpPr>
        <p:spPr>
          <a:xfrm>
            <a:off x="274320" y="457200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Regular </a:t>
            </a:r>
            <a:r>
              <a:rPr lang="en-US" sz="1800" b="1" dirty="0" err="1">
                <a:solidFill>
                  <a:srgbClr val="282828"/>
                </a:solidFill>
                <a:latin typeface="Aptos"/>
              </a:rPr>
              <a:t>Staybolt</a:t>
            </a:r>
            <a:r>
              <a:rPr lang="en-US" sz="1800" b="1" dirty="0">
                <a:solidFill>
                  <a:srgbClr val="282828"/>
                </a:solidFill>
                <a:latin typeface="Aptos"/>
              </a:rPr>
              <a:t> Pressure Equation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regular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(t² · S · C) / p²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Regular Staybolt Example and Stay Spacing Effects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Regular </a:t>
            </a:r>
            <a:r>
              <a:rPr lang="en-US" sz="2200" b="1" i="0" dirty="0" err="1">
                <a:solidFill>
                  <a:srgbClr val="1F497D"/>
                </a:solidFill>
                <a:latin typeface="Aptos Body"/>
              </a:rPr>
              <a:t>staybolt</a:t>
            </a: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 pressure calculation and impact of spacing on allowable pressure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Example configuration: Regularly spaced staybolts in thin plate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P_regular = (t² · S · C) / p² where t = 0.300, S = 55000/4, C = 3.200, p = 4.500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P_regular = 195.556 psi</a:t>
            </a:r>
          </a:p>
        </p:txBody>
      </p:sp>
      <p:sp>
        <p:nvSpPr>
          <p:cNvPr id="7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configuration: Regularly spaced staybolts in thin plate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regular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(t² · S · C) / p² where t = 0.300, S = 55000/4, C = 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2.1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p = 4.5</a:t>
            </a:r>
          </a:p>
          <a:p>
            <a:pPr>
              <a:buFont typeface="Arial"/>
              <a:buChar char="•"/>
            </a:pP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regular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</a:t>
            </a:r>
            <a:r>
              <a:rPr lang="en-CA" dirty="0"/>
              <a:t>128.333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psi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Impact of Stay Spacing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Stay spacing appears in denominator as square of pitch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Increased spacing requires each stay to support larger area of plate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Allowable pressure decreases rapidly with increased spacing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Plate Thickness Loss and Pressure Reduction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Effect of corrosion-related plate thickness reduction on allowable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boiler deteriorates through corrosion, stay spacing and construction factor remain unchanged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Principal change is reduction in plate thickness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Plate thickness appears squared in equation; small material losses result in large pressure reduction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Rule of Thumb for Corrosion Effects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falls approximately with the square of the remaining thickness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Plate thinned to 90% of original thickness has only about 81% of original pressure-carrying capacity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Staybolt Strength Analysis and Load Equation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13 Stayed Surfaces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Calculation of maximum allowable load based on staybolt diameter and spacing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Stayed surface can fail if plate is too weak for stay spacing or if staybolts themselves are too weak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Staybolt strength must be evaluated separately from plate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staybolt supports pressure acting on its tributary area, approximately equal to square of stay pitch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Staybolt Load Equation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P_load = (π(d/2)² · S) / (1.100 · p²)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4320" y="3931920"/>
            <a:ext cx="10972800" cy="27432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400" b="1" i="0">
                <a:solidFill>
                  <a:srgbClr val="282828"/>
                </a:solidFill>
                <a:latin typeface="Aptos"/>
              </a:rPr>
              <a:t>Staybolt Load Equation Variables</a:t>
            </a:r>
            <a:endParaRPr lang="en-US" sz="1100"/>
          </a:p>
        </p:txBody>
      </p:sp>
      <p:sp>
        <p:nvSpPr>
          <p:cNvPr id="9" name="AutoShape 6"/>
          <p:cNvSpPr/>
          <p:nvPr/>
        </p:nvSpPr>
        <p:spPr>
          <a:xfrm>
            <a:off x="274320" y="292608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Staybolt Load Equation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P_load = (π(d/2)² · S) / (1.100 · p²)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274320" y="3931920"/>
            <a:ext cx="10972800" cy="27432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400" b="1" i="0">
                <a:solidFill>
                  <a:srgbClr val="282828"/>
                </a:solidFill>
                <a:latin typeface="Aptos"/>
              </a:rPr>
              <a:t>Staybolt Load Equation Variables</a:t>
            </a:r>
            <a:endParaRPr lang="en-US" sz="110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93B6519-1406-E6F4-9043-2BB45D30A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5189"/>
              </p:ext>
            </p:extLst>
          </p:nvPr>
        </p:nvGraphicFramePr>
        <p:xfrm>
          <a:off x="293370" y="4419600"/>
          <a:ext cx="65532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600">
                  <a:extLst>
                    <a:ext uri="{9D8B030D-6E8A-4147-A177-3AD203B41FA5}">
                      <a16:colId xmlns:a16="http://schemas.microsoft.com/office/drawing/2014/main" val="1253528758"/>
                    </a:ext>
                  </a:extLst>
                </a:gridCol>
                <a:gridCol w="5572600">
                  <a:extLst>
                    <a:ext uri="{9D8B030D-6E8A-4147-A177-3AD203B41FA5}">
                      <a16:colId xmlns:a16="http://schemas.microsoft.com/office/drawing/2014/main" val="32569238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Symbol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Definition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34211222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P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Maximum allowable working pressure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66544591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Diameter of the staybolt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128413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p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Staybolt pitch (centre-to-centre spacing)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163592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Maximum allowable stress value (11,300 psi in NBIC)</a:t>
                      </a:r>
                      <a:endParaRPr lang="en-CA" sz="18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4180389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1343</Words>
  <Application>Microsoft Office PowerPoint</Application>
  <PresentationFormat>Custom</PresentationFormat>
  <Paragraphs>138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2026-08-19T19:17:16Z</dcterms:modified>
</cp:coreProperties>
</file>