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793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101" d="100"/>
          <a:sy n="101" d="100"/>
        </p:scale>
        <p:origin x="87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erald Dueck" userId="ce5112bc0a128d3a" providerId="LiveId" clId="{E19E3638-7C51-45EF-AA9B-DE43B6D9E2D8}"/>
    <pc:docChg chg="undo custSel modSld">
      <pc:chgData name="Gerald Dueck" userId="ce5112bc0a128d3a" providerId="LiveId" clId="{E19E3638-7C51-45EF-AA9B-DE43B6D9E2D8}" dt="2026-08-19T18:13:30.214" v="79" actId="6549"/>
      <pc:docMkLst>
        <pc:docMk/>
      </pc:docMkLst>
      <pc:sldChg chg="modSp mod">
        <pc:chgData name="Gerald Dueck" userId="ce5112bc0a128d3a" providerId="LiveId" clId="{E19E3638-7C51-45EF-AA9B-DE43B6D9E2D8}" dt="2026-08-19T17:44:34.167" v="0" actId="14100"/>
        <pc:sldMkLst>
          <pc:docMk/>
          <pc:sldMk cId="0" sldId="257"/>
        </pc:sldMkLst>
        <pc:picChg chg="mod">
          <ac:chgData name="Gerald Dueck" userId="ce5112bc0a128d3a" providerId="LiveId" clId="{E19E3638-7C51-45EF-AA9B-DE43B6D9E2D8}" dt="2026-08-19T17:44:34.167" v="0" actId="14100"/>
          <ac:picMkLst>
            <pc:docMk/>
            <pc:sldMk cId="0" sldId="257"/>
            <ac:picMk id="5" creationId="{00000000-0000-0000-0000-000000000000}"/>
          </ac:picMkLst>
        </pc:picChg>
      </pc:sldChg>
      <pc:sldChg chg="addSp delSp modSp mod">
        <pc:chgData name="Gerald Dueck" userId="ce5112bc0a128d3a" providerId="LiveId" clId="{E19E3638-7C51-45EF-AA9B-DE43B6D9E2D8}" dt="2026-08-19T17:47:07.092" v="21" actId="14100"/>
        <pc:sldMkLst>
          <pc:docMk/>
          <pc:sldMk cId="0" sldId="260"/>
        </pc:sldMkLst>
        <pc:spChg chg="mod">
          <ac:chgData name="Gerald Dueck" userId="ce5112bc0a128d3a" providerId="LiveId" clId="{E19E3638-7C51-45EF-AA9B-DE43B6D9E2D8}" dt="2026-08-19T17:47:07.092" v="21" actId="14100"/>
          <ac:spMkLst>
            <pc:docMk/>
            <pc:sldMk cId="0" sldId="260"/>
            <ac:spMk id="4" creationId="{00000000-0000-0000-0000-000000000000}"/>
          </ac:spMkLst>
        </pc:spChg>
        <pc:spChg chg="mod">
          <ac:chgData name="Gerald Dueck" userId="ce5112bc0a128d3a" providerId="LiveId" clId="{E19E3638-7C51-45EF-AA9B-DE43B6D9E2D8}" dt="2026-08-19T17:46:16.791" v="13" actId="1036"/>
          <ac:spMkLst>
            <pc:docMk/>
            <pc:sldMk cId="0" sldId="260"/>
            <ac:spMk id="6" creationId="{00000000-0000-0000-0000-000000000000}"/>
          </ac:spMkLst>
        </pc:spChg>
        <pc:spChg chg="mod">
          <ac:chgData name="Gerald Dueck" userId="ce5112bc0a128d3a" providerId="LiveId" clId="{E19E3638-7C51-45EF-AA9B-DE43B6D9E2D8}" dt="2026-08-19T17:46:16.791" v="13" actId="1036"/>
          <ac:spMkLst>
            <pc:docMk/>
            <pc:sldMk cId="0" sldId="260"/>
            <ac:spMk id="7" creationId="{00000000-0000-0000-0000-000000000000}"/>
          </ac:spMkLst>
        </pc:spChg>
        <pc:picChg chg="del mod">
          <ac:chgData name="Gerald Dueck" userId="ce5112bc0a128d3a" providerId="LiveId" clId="{E19E3638-7C51-45EF-AA9B-DE43B6D9E2D8}" dt="2026-08-19T17:45:57.532" v="5" actId="478"/>
          <ac:picMkLst>
            <pc:docMk/>
            <pc:sldMk cId="0" sldId="260"/>
            <ac:picMk id="5" creationId="{00000000-0000-0000-0000-000000000000}"/>
          </ac:picMkLst>
        </pc:picChg>
        <pc:picChg chg="add mod">
          <ac:chgData name="Gerald Dueck" userId="ce5112bc0a128d3a" providerId="LiveId" clId="{E19E3638-7C51-45EF-AA9B-DE43B6D9E2D8}" dt="2026-08-19T17:46:29.416" v="15" actId="1076"/>
          <ac:picMkLst>
            <pc:docMk/>
            <pc:sldMk cId="0" sldId="260"/>
            <ac:picMk id="9" creationId="{834C81F0-501D-B340-869A-9B4B8827E4D2}"/>
          </ac:picMkLst>
        </pc:picChg>
      </pc:sldChg>
      <pc:sldChg chg="modSp mod">
        <pc:chgData name="Gerald Dueck" userId="ce5112bc0a128d3a" providerId="LiveId" clId="{E19E3638-7C51-45EF-AA9B-DE43B6D9E2D8}" dt="2026-08-19T18:09:13.169" v="35" actId="1076"/>
        <pc:sldMkLst>
          <pc:docMk/>
          <pc:sldMk cId="0" sldId="261"/>
        </pc:sldMkLst>
        <pc:spChg chg="mod">
          <ac:chgData name="Gerald Dueck" userId="ce5112bc0a128d3a" providerId="LiveId" clId="{E19E3638-7C51-45EF-AA9B-DE43B6D9E2D8}" dt="2026-08-19T18:08:58.145" v="33" actId="14100"/>
          <ac:spMkLst>
            <pc:docMk/>
            <pc:sldMk cId="0" sldId="261"/>
            <ac:spMk id="4" creationId="{00000000-0000-0000-0000-000000000000}"/>
          </ac:spMkLst>
        </pc:spChg>
        <pc:spChg chg="mod">
          <ac:chgData name="Gerald Dueck" userId="ce5112bc0a128d3a" providerId="LiveId" clId="{E19E3638-7C51-45EF-AA9B-DE43B6D9E2D8}" dt="2026-08-19T18:09:10.512" v="34" actId="1076"/>
          <ac:spMkLst>
            <pc:docMk/>
            <pc:sldMk cId="0" sldId="261"/>
            <ac:spMk id="6" creationId="{00000000-0000-0000-0000-000000000000}"/>
          </ac:spMkLst>
        </pc:spChg>
        <pc:spChg chg="mod">
          <ac:chgData name="Gerald Dueck" userId="ce5112bc0a128d3a" providerId="LiveId" clId="{E19E3638-7C51-45EF-AA9B-DE43B6D9E2D8}" dt="2026-08-19T17:47:36.903" v="26" actId="14100"/>
          <ac:spMkLst>
            <pc:docMk/>
            <pc:sldMk cId="0" sldId="261"/>
            <ac:spMk id="7" creationId="{00000000-0000-0000-0000-000000000000}"/>
          </ac:spMkLst>
        </pc:spChg>
        <pc:picChg chg="mod">
          <ac:chgData name="Gerald Dueck" userId="ce5112bc0a128d3a" providerId="LiveId" clId="{E19E3638-7C51-45EF-AA9B-DE43B6D9E2D8}" dt="2026-08-19T18:09:13.169" v="35" actId="1076"/>
          <ac:picMkLst>
            <pc:docMk/>
            <pc:sldMk cId="0" sldId="261"/>
            <ac:picMk id="5" creationId="{00000000-0000-0000-0000-000000000000}"/>
          </ac:picMkLst>
        </pc:picChg>
      </pc:sldChg>
      <pc:sldChg chg="modSp mod">
        <pc:chgData name="Gerald Dueck" userId="ce5112bc0a128d3a" providerId="LiveId" clId="{E19E3638-7C51-45EF-AA9B-DE43B6D9E2D8}" dt="2026-08-19T18:11:03.527" v="50" actId="1076"/>
        <pc:sldMkLst>
          <pc:docMk/>
          <pc:sldMk cId="0" sldId="262"/>
        </pc:sldMkLst>
        <pc:spChg chg="mod">
          <ac:chgData name="Gerald Dueck" userId="ce5112bc0a128d3a" providerId="LiveId" clId="{E19E3638-7C51-45EF-AA9B-DE43B6D9E2D8}" dt="2026-08-19T18:10:58.428" v="49" actId="14100"/>
          <ac:spMkLst>
            <pc:docMk/>
            <pc:sldMk cId="0" sldId="262"/>
            <ac:spMk id="4" creationId="{00000000-0000-0000-0000-000000000000}"/>
          </ac:spMkLst>
        </pc:spChg>
        <pc:spChg chg="mod">
          <ac:chgData name="Gerald Dueck" userId="ce5112bc0a128d3a" providerId="LiveId" clId="{E19E3638-7C51-45EF-AA9B-DE43B6D9E2D8}" dt="2026-08-19T18:11:03.527" v="50" actId="1076"/>
          <ac:spMkLst>
            <pc:docMk/>
            <pc:sldMk cId="0" sldId="262"/>
            <ac:spMk id="6" creationId="{00000000-0000-0000-0000-000000000000}"/>
          </ac:spMkLst>
        </pc:spChg>
        <pc:spChg chg="mod">
          <ac:chgData name="Gerald Dueck" userId="ce5112bc0a128d3a" providerId="LiveId" clId="{E19E3638-7C51-45EF-AA9B-DE43B6D9E2D8}" dt="2026-08-19T18:10:08.563" v="43" actId="14100"/>
          <ac:spMkLst>
            <pc:docMk/>
            <pc:sldMk cId="0" sldId="262"/>
            <ac:spMk id="7" creationId="{00000000-0000-0000-0000-000000000000}"/>
          </ac:spMkLst>
        </pc:spChg>
        <pc:picChg chg="mod">
          <ac:chgData name="Gerald Dueck" userId="ce5112bc0a128d3a" providerId="LiveId" clId="{E19E3638-7C51-45EF-AA9B-DE43B6D9E2D8}" dt="2026-08-19T18:10:03.431" v="42" actId="1076"/>
          <ac:picMkLst>
            <pc:docMk/>
            <pc:sldMk cId="0" sldId="262"/>
            <ac:picMk id="5" creationId="{00000000-0000-0000-0000-000000000000}"/>
          </ac:picMkLst>
        </pc:picChg>
      </pc:sldChg>
      <pc:sldChg chg="modSp mod">
        <pc:chgData name="Gerald Dueck" userId="ce5112bc0a128d3a" providerId="LiveId" clId="{E19E3638-7C51-45EF-AA9B-DE43B6D9E2D8}" dt="2026-08-19T18:11:18.879" v="52" actId="14100"/>
        <pc:sldMkLst>
          <pc:docMk/>
          <pc:sldMk cId="0" sldId="263"/>
        </pc:sldMkLst>
        <pc:spChg chg="mod">
          <ac:chgData name="Gerald Dueck" userId="ce5112bc0a128d3a" providerId="LiveId" clId="{E19E3638-7C51-45EF-AA9B-DE43B6D9E2D8}" dt="2026-08-19T18:11:13.914" v="51" actId="1076"/>
          <ac:spMkLst>
            <pc:docMk/>
            <pc:sldMk cId="0" sldId="263"/>
            <ac:spMk id="6" creationId="{00000000-0000-0000-0000-000000000000}"/>
          </ac:spMkLst>
        </pc:spChg>
        <pc:picChg chg="mod">
          <ac:chgData name="Gerald Dueck" userId="ce5112bc0a128d3a" providerId="LiveId" clId="{E19E3638-7C51-45EF-AA9B-DE43B6D9E2D8}" dt="2026-08-19T18:11:18.879" v="52" actId="14100"/>
          <ac:picMkLst>
            <pc:docMk/>
            <pc:sldMk cId="0" sldId="263"/>
            <ac:picMk id="5" creationId="{00000000-0000-0000-0000-000000000000}"/>
          </ac:picMkLst>
        </pc:picChg>
      </pc:sldChg>
      <pc:sldChg chg="modSp mod">
        <pc:chgData name="Gerald Dueck" userId="ce5112bc0a128d3a" providerId="LiveId" clId="{E19E3638-7C51-45EF-AA9B-DE43B6D9E2D8}" dt="2026-08-19T18:12:04.320" v="71" actId="20577"/>
        <pc:sldMkLst>
          <pc:docMk/>
          <pc:sldMk cId="0" sldId="264"/>
        </pc:sldMkLst>
        <pc:spChg chg="mod">
          <ac:chgData name="Gerald Dueck" userId="ce5112bc0a128d3a" providerId="LiveId" clId="{E19E3638-7C51-45EF-AA9B-DE43B6D9E2D8}" dt="2026-08-19T18:12:04.320" v="71" actId="20577"/>
          <ac:spMkLst>
            <pc:docMk/>
            <pc:sldMk cId="0" sldId="264"/>
            <ac:spMk id="4" creationId="{00000000-0000-0000-0000-000000000000}"/>
          </ac:spMkLst>
        </pc:spChg>
      </pc:sldChg>
      <pc:sldChg chg="modSp mod">
        <pc:chgData name="Gerald Dueck" userId="ce5112bc0a128d3a" providerId="LiveId" clId="{E19E3638-7C51-45EF-AA9B-DE43B6D9E2D8}" dt="2026-08-19T18:13:12.552" v="72" actId="20577"/>
        <pc:sldMkLst>
          <pc:docMk/>
          <pc:sldMk cId="0" sldId="265"/>
        </pc:sldMkLst>
        <pc:spChg chg="mod">
          <ac:chgData name="Gerald Dueck" userId="ce5112bc0a128d3a" providerId="LiveId" clId="{E19E3638-7C51-45EF-AA9B-DE43B6D9E2D8}" dt="2026-08-19T18:13:12.552" v="72" actId="20577"/>
          <ac:spMkLst>
            <pc:docMk/>
            <pc:sldMk cId="0" sldId="265"/>
            <ac:spMk id="4" creationId="{00000000-0000-0000-0000-000000000000}"/>
          </ac:spMkLst>
        </pc:spChg>
      </pc:sldChg>
      <pc:sldChg chg="modSp mod">
        <pc:chgData name="Gerald Dueck" userId="ce5112bc0a128d3a" providerId="LiveId" clId="{E19E3638-7C51-45EF-AA9B-DE43B6D9E2D8}" dt="2026-08-19T18:13:30.214" v="79" actId="6549"/>
        <pc:sldMkLst>
          <pc:docMk/>
          <pc:sldMk cId="0" sldId="266"/>
        </pc:sldMkLst>
        <pc:spChg chg="mod">
          <ac:chgData name="Gerald Dueck" userId="ce5112bc0a128d3a" providerId="LiveId" clId="{E19E3638-7C51-45EF-AA9B-DE43B6D9E2D8}" dt="2026-08-19T18:13:30.214" v="79" actId="6549"/>
          <ac:spMkLst>
            <pc:docMk/>
            <pc:sldMk cId="0" sldId="266"/>
            <ac:spMk id="4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Chapter Overview: Boiler Safety Features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3: Boiler Safety Features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Five required safety features protect boiler operation and prevent dangerous overpressure and low-water conditions.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69164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Safety valve: Prevents overpressure by automatically releasing steam at set limit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Pressure gauge: Indicates internal pressure for safe operating range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Fusible plug: Temperature-triggered warning device for low-water protection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Try cocks: Independent water-level check at multiple heights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Water gauge glass: Direct observation of actual boiler water level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474720"/>
            <a:ext cx="10972800" cy="114300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Sixth Feature (Common but Not Mandatory)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Water column: Remote assembly combining gauge glass and try cocks for improved visibility and maintenance; not strictly required by code in all cases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Proving a Gauge Glass: Steam and Water Connections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3: Boiler Safety Features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 dirty="0">
                <a:solidFill>
                  <a:srgbClr val="1F497D"/>
                </a:solidFill>
                <a:latin typeface="Aptos Body"/>
              </a:rPr>
              <a:t>Proving the steam and water connections ensures both fittings are unblocked</a:t>
            </a:r>
            <a:endParaRPr lang="en-US" sz="1100" dirty="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96596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Step 3: Prove Steam Connection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Ensures top fitting is not blocked by scale or sludge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Close water cock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Open drain cock briefly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Glass should blow clean steam from top connection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Close drain cock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749040"/>
            <a:ext cx="10972800" cy="196596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Step 4: Prove Water Connection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Ensures bottom fitting is clear and supplying water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Close steam cock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Open drain cock briefly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Glass should blow solid water from bottom connection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Close drain cock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Return Gauge Glass to Service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3: Boiler Safety Features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Open </a:t>
            </a:r>
            <a:r>
              <a:rPr lang="en-US" sz="2200" b="1" i="0" dirty="0">
                <a:solidFill>
                  <a:srgbClr val="1F497D"/>
                </a:solidFill>
                <a:latin typeface="Aptos Body"/>
              </a:rPr>
              <a:t>steam cock first to prevent water from being forced violently up the glass.</a:t>
            </a:r>
            <a:endParaRPr lang="en-US" sz="1100" dirty="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59436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Confirm water level stabilizes at believable height</a:t>
            </a:r>
            <a:endParaRPr lang="en-US"/>
          </a:p>
        </p:txBody>
      </p:sp>
      <p:sp>
        <p:nvSpPr>
          <p:cNvPr id="6" name="AutoShape 6"/>
          <p:cNvSpPr/>
          <p:nvPr/>
        </p:nvSpPr>
        <p:spPr>
          <a:xfrm>
            <a:off x="274320" y="2377440"/>
            <a:ext cx="10972800" cy="224028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Opening Under Pressure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If both cocks closed under pressure, open steam cock first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Opening steam cock first prevents water from being forced violently up glass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Crack steam cock slightly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Allow steam to warm and pressurize glass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Once stable, open steam cock fully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Then open water cock slowly to admit water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Safety Valve: Design and Function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3: Boiler Safety Features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A safety valve is an automatic, spring-loaded device that prevents boiler overpressure by releasing steam when pressure reaches the set limit.</a:t>
            </a:r>
            <a:endParaRPr lang="en-US" sz="1100"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5217" y="1645920"/>
            <a:ext cx="3865028" cy="429768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274320" y="1645920"/>
            <a:ext cx="6400800" cy="278892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Automatic, spring-loaded device fitted to boiler shell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Steam pressure acts on valve disc held shut by adjustable spring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When boiler pressure reaches set pressure, steam force overcomes spring tension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Valve lifts and releases steam rapidly to atmosphere, preventing pressure rise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Once pressure drops below set point (blowdown), spring reseats valve automatically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4572000"/>
            <a:ext cx="6400800" cy="224028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Key Characteristics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Spring-loaded (modern traction and portable boilers)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Set pressure is sealed—operator cannot adjust it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Opens fully and quickly to prevent dangerous pressure rise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Reseats automatically when pressure falls to safe level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Must be sized to discharge steam faster than boiler can generate it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Why Safety Valves 'Pop': The Two-Area Effect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3: Boiler Safety Features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Safety valves snap fully open (pop) due to a sudden increase in effective pressure area when the valve cracks open.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14300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Two Effective Areas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Primary seat area: small circular area of valve disc exposed to steam while closed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Secondary (huddling) chamber area: larger annular area exposed only after valve cracks open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2926080"/>
            <a:ext cx="10972800" cy="196596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The Pop Mechanism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At set pressure, only small seat area exposed: F = P × A₁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When valve lifts slightly, steam rushes into huddling chamber: F = P × (A₁ + A₂)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Sudden increase in effective area (A₂ is larger huddling-chamber area)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Larger force overcomes spring resistance; valve snaps fully open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This rapid, self-reinforcing lift is intentional and required by code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Safety Valve Sizing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3: Boiler Safety Features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Safety valve capacity is determined by MAWP, heating surface area, and required relieving capacity to discharge steam faster than the boiler generates it.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96596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MAWP determines safety-valve set pressure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Heating-surface area determines required relieving capacity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Together, these specify orifice size needed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Practical rule: size capacity at 7–11 lb/h per square foot of heating surface for historic, hand-fired boilers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Actual valves must be sized using applicable boiler code and manufacturer capacity charts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749040"/>
            <a:ext cx="10972800" cy="86868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Heating surface: sum of all wetted boiler surfaces exposed to fire or hot gases—firebox sheets, crown sheet, tubes, and flues</a:t>
            </a:r>
            <a:endParaRPr lang="en-US"/>
          </a:p>
        </p:txBody>
      </p:sp>
      <p:sp>
        <p:nvSpPr>
          <p:cNvPr id="7" name="AutoShape 7"/>
          <p:cNvSpPr/>
          <p:nvPr/>
        </p:nvSpPr>
        <p:spPr>
          <a:xfrm>
            <a:off x="274320" y="4754880"/>
            <a:ext cx="10972800" cy="141732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Selecting Orifice Size from Capacity Table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Select row corresponding to the set point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Select column corresponding to the capacity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Obtain orifice from column heading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Pressure Gauge: Bourdon-Tube Design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3: Boiler Safety Features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4572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 dirty="0">
                <a:solidFill>
                  <a:srgbClr val="1F497D"/>
                </a:solidFill>
                <a:latin typeface="Aptos Body"/>
              </a:rPr>
              <a:t>Bourdon tube converts boiler pressure into a direct needle reading</a:t>
            </a:r>
            <a:endParaRPr lang="en-US" sz="1100" dirty="0"/>
          </a:p>
        </p:txBody>
      </p:sp>
      <p:sp>
        <p:nvSpPr>
          <p:cNvPr id="6" name="AutoShape 6"/>
          <p:cNvSpPr/>
          <p:nvPr/>
        </p:nvSpPr>
        <p:spPr>
          <a:xfrm>
            <a:off x="274320" y="2103120"/>
            <a:ext cx="6400800" cy="278892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Steam pressure enters curved Bourdon tube, causing it to straighten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Tube motion transmitted through linkage and gears to rotate needle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Provides direct reading of boiler pressure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Siphon or pigtail forms water seal between boiler and gauge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Water absorbs steam heat; Bourdon tube only sees pressure, not live steam temperature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This greatly extends gauge life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5029200"/>
            <a:ext cx="6400800" cy="114300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Installation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Gauge siphon mounted above isolation valve, typically quarter-turn style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34C81F0-501D-B340-869A-9B4B8827E4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7850" y="2028825"/>
            <a:ext cx="5095875" cy="391477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Fusible Plug: Low-Water Warning Device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3: Boiler Safety Features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4572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 dirty="0">
                <a:solidFill>
                  <a:srgbClr val="1F497D"/>
                </a:solidFill>
                <a:latin typeface="Aptos Body"/>
              </a:rPr>
              <a:t>Temperature-triggered warning device that vents steam and water into the firebox</a:t>
            </a:r>
            <a:endParaRPr lang="en-US" sz="1100" dirty="0"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9450" y="1463040"/>
            <a:ext cx="1881051" cy="329184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258445" y="1463040"/>
            <a:ext cx="7034530" cy="269748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 dirty="0">
                <a:solidFill>
                  <a:srgbClr val="282828"/>
                </a:solidFill>
                <a:latin typeface="Aptos"/>
              </a:rPr>
              <a:t>Myth vs. Reality</a:t>
            </a:r>
            <a:endParaRPr lang="en-US" dirty="0"/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Myth</a:t>
            </a:r>
          </a:p>
          <a:p>
            <a:pPr lvl="1"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Fusible plug melts and dumps water onto fire, putting fire out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Reality</a:t>
            </a:r>
          </a:p>
          <a:p>
            <a:pPr lvl="1"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Discharge is mostly steam, insufficient water to quench fire, and firebox draft blows it away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Bottom line</a:t>
            </a:r>
          </a:p>
          <a:p>
            <a:pPr lvl="1"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Fusible plug is a temperature-triggered warning device, not a fire extinguisher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4520565"/>
            <a:ext cx="11301730" cy="2154555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 dirty="0">
                <a:solidFill>
                  <a:srgbClr val="282828"/>
                </a:solidFill>
                <a:latin typeface="Aptos"/>
              </a:rPr>
              <a:t>Design and Operation</a:t>
            </a:r>
            <a:endParaRPr lang="en-US" dirty="0"/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Contains low-melting-point alloy on water side of crown sheet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If water level drops and crown sheet overheats, alloy melts out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Creates opening that vents steam and some water into firebox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Produces violent roar and blast of white steam—unmistakable warning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Discharge does not quench fire; amount of water/steam too small and draft overwhelms it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Real purpose: prevent crown-sheet failure by warning before plate reaches critical temperature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Try Cocks: Independent Water-Level Verification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3: Boiler Safety Features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8177530" cy="6858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 dirty="0">
                <a:solidFill>
                  <a:srgbClr val="1F497D"/>
                </a:solidFill>
                <a:latin typeface="Aptos Body"/>
              </a:rPr>
              <a:t>Manually operated test fittings to verify true boiler water level and detect false gauge glass readings.</a:t>
            </a:r>
            <a:endParaRPr lang="en-US" sz="1100" dirty="0"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61450" y="794385"/>
            <a:ext cx="2446638" cy="329184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274320" y="1663065"/>
            <a:ext cx="7872730" cy="251460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Installed on boiler head at normal waterline, with one above and one below</a:t>
            </a:r>
            <a:endParaRPr lang="en-US" dirty="0"/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Verify true water level independently of gauge glass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Mounting try cocks on water column keeps them in same vertical plane as gauge glass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Provides cleaner, more stable indication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Makes it easier to verify true water level without opening fittings directly on boiler shell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4297680"/>
            <a:ext cx="11233768" cy="251460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 dirty="0">
                <a:solidFill>
                  <a:srgbClr val="282828"/>
                </a:solidFill>
                <a:latin typeface="Aptos"/>
              </a:rPr>
              <a:t>Operating a Try Cock—Key Points</a:t>
            </a:r>
            <a:endParaRPr lang="en-US" dirty="0"/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Open top try cock first: steady stream of steam indicates water level below that cock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Open bottom try cock next: steady stream of water indicates water level above that cock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Correct water level lies between two cocks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Crack valve open slowly: try cocks discharge forcefully; gentle opening prevents water hammer and scalding spray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Stand to the side: never directly in front of discharge; hot water or wet steam can eject violently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Use short, controlled bursts: long openings waste water and drop level unnecessarily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Water Gauge Glass: Direct Water-Level Indication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3: Boiler Safety Features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A gauge glass is a vertical sight tube that shows actual boiler water level by connecting to both steam and water spaces, creating a pressure-balanced column.</a:t>
            </a:r>
            <a:endParaRPr lang="en-US" sz="1100"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7480" y="1645920"/>
            <a:ext cx="4373880" cy="437388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274320" y="1828800"/>
            <a:ext cx="6400800" cy="278892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Vertical sight tube mounted on boiler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Connects to boiler through top steam connection and bottom water connection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Water in glass rises and falls to same height as water inside boiler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Open to boiler pressure at both ends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Acts as pressure-balanced column of water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Gives operator direct, continuous indication of water level while boiler is steaming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Proving a Gauge Glass: Preoperational Checks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3: Boiler Safety Features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 dirty="0">
                <a:solidFill>
                  <a:srgbClr val="1F497D"/>
                </a:solidFill>
                <a:latin typeface="Aptos Body"/>
              </a:rPr>
              <a:t>Confirm steam reach, water reach, and drain clarity</a:t>
            </a:r>
            <a:endParaRPr lang="en-US" sz="1100" dirty="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14300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Gauge glass is proved by momentarily opening each cock</a:t>
            </a:r>
            <a:endParaRPr lang="en-US" dirty="0"/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Confirms steam can reach top fitting, water can reach bottom fitting, drain passage is clear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If any passage blocked, glass cannot be trusted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2926080"/>
            <a:ext cx="10972800" cy="141732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 dirty="0">
                <a:solidFill>
                  <a:srgbClr val="282828"/>
                </a:solidFill>
                <a:latin typeface="Aptos"/>
              </a:rPr>
              <a:t>Step 1: Prepare Cocks Before Applying Pressure</a:t>
            </a:r>
            <a:endParaRPr lang="en-US" dirty="0"/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Stand to the side of the gauge glass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Confirm steam, water, and drain handles operate smoothly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Ensure drain pipe directed to safe discharge point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4480560"/>
            <a:ext cx="10972800" cy="169164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Step 2: Blow Down Gauge Using Drain Cock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Confirms drain passage is clear and resets water level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With both steam and water cocks open, open drain cock fully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Observe strong discharge of water followed by steam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Close drain cock; glass should refill to true level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1412</Words>
  <Application>Microsoft Office PowerPoint</Application>
  <PresentationFormat>Custom</PresentationFormat>
  <Paragraphs>142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Aptos</vt:lpstr>
      <vt:lpstr>Aptos Body</vt:lpstr>
      <vt:lpstr>Aptos Display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Gerald Dueck</cp:lastModifiedBy>
  <cp:revision>1</cp:revision>
  <dcterms:created xsi:type="dcterms:W3CDTF">2006-08-16T00:00:00Z</dcterms:created>
  <dcterms:modified xsi:type="dcterms:W3CDTF">2026-08-19T18:13:30Z</dcterms:modified>
</cp:coreProperties>
</file>