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35B41E-E810-4991-AEF7-4DE94501FF03}" v="4" dt="2026-08-19T17:33:30.6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6077" autoAdjust="0"/>
  </p:normalViewPr>
  <p:slideViewPr>
    <p:cSldViewPr>
      <p:cViewPr>
        <p:scale>
          <a:sx n="100" d="100"/>
          <a:sy n="100" d="100"/>
        </p:scale>
        <p:origin x="8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modSld">
      <pc:chgData name="Gerald Dueck" userId="ce5112bc0a128d3a" providerId="LiveId" clId="{E19E3638-7C51-45EF-AA9B-DE43B6D9E2D8}" dt="2026-08-19T17:33:41.076" v="156" actId="1035"/>
      <pc:docMkLst>
        <pc:docMk/>
      </pc:docMkLst>
      <pc:sldChg chg="modSp mod">
        <pc:chgData name="Gerald Dueck" userId="ce5112bc0a128d3a" providerId="LiveId" clId="{E19E3638-7C51-45EF-AA9B-DE43B6D9E2D8}" dt="2026-08-19T17:03:52.514" v="2" actId="14100"/>
        <pc:sldMkLst>
          <pc:docMk/>
          <pc:sldMk cId="0" sldId="257"/>
        </pc:sldMkLst>
        <pc:spChg chg="mod">
          <ac:chgData name="Gerald Dueck" userId="ce5112bc0a128d3a" providerId="LiveId" clId="{E19E3638-7C51-45EF-AA9B-DE43B6D9E2D8}" dt="2026-08-19T17:03:52.514" v="2" actId="14100"/>
          <ac:spMkLst>
            <pc:docMk/>
            <pc:sldMk cId="0" sldId="257"/>
            <ac:spMk id="7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7:03:45.473" v="0" actId="1076"/>
          <ac:picMkLst>
            <pc:docMk/>
            <pc:sldMk cId="0" sldId="257"/>
            <ac:picMk id="5" creationId="{00000000-0000-0000-0000-000000000000}"/>
          </ac:picMkLst>
        </pc:picChg>
      </pc:sldChg>
      <pc:sldChg chg="modSp mod">
        <pc:chgData name="Gerald Dueck" userId="ce5112bc0a128d3a" providerId="LiveId" clId="{E19E3638-7C51-45EF-AA9B-DE43B6D9E2D8}" dt="2026-08-19T17:04:25.870" v="9" actId="1076"/>
        <pc:sldMkLst>
          <pc:docMk/>
          <pc:sldMk cId="0" sldId="258"/>
        </pc:sldMkLst>
        <pc:spChg chg="mod">
          <ac:chgData name="Gerald Dueck" userId="ce5112bc0a128d3a" providerId="LiveId" clId="{E19E3638-7C51-45EF-AA9B-DE43B6D9E2D8}" dt="2026-08-19T17:04:20.906" v="7" actId="14100"/>
          <ac:spMkLst>
            <pc:docMk/>
            <pc:sldMk cId="0" sldId="258"/>
            <ac:spMk id="6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7:04:25.870" v="9" actId="1076"/>
          <ac:picMkLst>
            <pc:docMk/>
            <pc:sldMk cId="0" sldId="258"/>
            <ac:picMk id="5" creationId="{00000000-0000-0000-0000-000000000000}"/>
          </ac:picMkLst>
        </pc:picChg>
      </pc:sldChg>
      <pc:sldChg chg="addSp delSp modSp mod">
        <pc:chgData name="Gerald Dueck" userId="ce5112bc0a128d3a" providerId="LiveId" clId="{E19E3638-7C51-45EF-AA9B-DE43B6D9E2D8}" dt="2026-08-19T17:18:48.890" v="24" actId="1076"/>
        <pc:sldMkLst>
          <pc:docMk/>
          <pc:sldMk cId="0" sldId="259"/>
        </pc:sldMkLst>
        <pc:graphicFrameChg chg="del modGraphic">
          <ac:chgData name="Gerald Dueck" userId="ce5112bc0a128d3a" providerId="LiveId" clId="{E19E3638-7C51-45EF-AA9B-DE43B6D9E2D8}" dt="2026-08-19T17:17:34.745" v="13" actId="478"/>
          <ac:graphicFrameMkLst>
            <pc:docMk/>
            <pc:sldMk cId="0" sldId="259"/>
            <ac:graphicFrameMk id="5" creationId="{00000000-0000-0000-0000-000000000000}"/>
          </ac:graphicFrameMkLst>
        </pc:graphicFrameChg>
        <pc:graphicFrameChg chg="add mod modGraphic">
          <ac:chgData name="Gerald Dueck" userId="ce5112bc0a128d3a" providerId="LiveId" clId="{E19E3638-7C51-45EF-AA9B-DE43B6D9E2D8}" dt="2026-08-19T17:18:48.890" v="24" actId="1076"/>
          <ac:graphicFrameMkLst>
            <pc:docMk/>
            <pc:sldMk cId="0" sldId="259"/>
            <ac:graphicFrameMk id="7" creationId="{641BEBF7-8B53-4578-2457-CA2D05EDA372}"/>
          </ac:graphicFrameMkLst>
        </pc:graphicFrameChg>
      </pc:sldChg>
      <pc:sldChg chg="modSp mod">
        <pc:chgData name="Gerald Dueck" userId="ce5112bc0a128d3a" providerId="LiveId" clId="{E19E3638-7C51-45EF-AA9B-DE43B6D9E2D8}" dt="2026-08-19T17:20:17.231" v="51" actId="20577"/>
        <pc:sldMkLst>
          <pc:docMk/>
          <pc:sldMk cId="0" sldId="261"/>
        </pc:sldMkLst>
        <pc:spChg chg="mod">
          <ac:chgData name="Gerald Dueck" userId="ce5112bc0a128d3a" providerId="LiveId" clId="{E19E3638-7C51-45EF-AA9B-DE43B6D9E2D8}" dt="2026-08-19T17:20:17.231" v="51" actId="20577"/>
          <ac:spMkLst>
            <pc:docMk/>
            <pc:sldMk cId="0" sldId="261"/>
            <ac:spMk id="7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7:19:04.820" v="27" actId="14100"/>
          <ac:picMkLst>
            <pc:docMk/>
            <pc:sldMk cId="0" sldId="261"/>
            <ac:picMk id="5" creationId="{00000000-0000-0000-0000-000000000000}"/>
          </ac:picMkLst>
        </pc:picChg>
      </pc:sldChg>
      <pc:sldChg chg="modSp mod">
        <pc:chgData name="Gerald Dueck" userId="ce5112bc0a128d3a" providerId="LiveId" clId="{E19E3638-7C51-45EF-AA9B-DE43B6D9E2D8}" dt="2026-08-19T17:22:23.182" v="68" actId="58"/>
        <pc:sldMkLst>
          <pc:docMk/>
          <pc:sldMk cId="0" sldId="262"/>
        </pc:sldMkLst>
        <pc:spChg chg="mod">
          <ac:chgData name="Gerald Dueck" userId="ce5112bc0a128d3a" providerId="LiveId" clId="{E19E3638-7C51-45EF-AA9B-DE43B6D9E2D8}" dt="2026-08-19T17:22:23.182" v="68" actId="58"/>
          <ac:spMkLst>
            <pc:docMk/>
            <pc:sldMk cId="0" sldId="262"/>
            <ac:spMk id="7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7:21:40.658" v="54" actId="1076"/>
          <ac:picMkLst>
            <pc:docMk/>
            <pc:sldMk cId="0" sldId="262"/>
            <ac:picMk id="5" creationId="{00000000-0000-0000-0000-000000000000}"/>
          </ac:picMkLst>
        </pc:picChg>
      </pc:sldChg>
      <pc:sldChg chg="modSp mod">
        <pc:chgData name="Gerald Dueck" userId="ce5112bc0a128d3a" providerId="LiveId" clId="{E19E3638-7C51-45EF-AA9B-DE43B6D9E2D8}" dt="2026-08-19T17:24:28.541" v="83" actId="58"/>
        <pc:sldMkLst>
          <pc:docMk/>
          <pc:sldMk cId="0" sldId="263"/>
        </pc:sldMkLst>
        <pc:spChg chg="mod">
          <ac:chgData name="Gerald Dueck" userId="ce5112bc0a128d3a" providerId="LiveId" clId="{E19E3638-7C51-45EF-AA9B-DE43B6D9E2D8}" dt="2026-08-19T17:24:00.180" v="73" actId="20577"/>
          <ac:spMkLst>
            <pc:docMk/>
            <pc:sldMk cId="0" sldId="263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7:24:28.541" v="83" actId="58"/>
          <ac:spMkLst>
            <pc:docMk/>
            <pc:sldMk cId="0" sldId="263"/>
            <ac:spMk id="7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7:25:23.248" v="96" actId="14100"/>
        <pc:sldMkLst>
          <pc:docMk/>
          <pc:sldMk cId="0" sldId="264"/>
        </pc:sldMkLst>
        <pc:spChg chg="mod">
          <ac:chgData name="Gerald Dueck" userId="ce5112bc0a128d3a" providerId="LiveId" clId="{E19E3638-7C51-45EF-AA9B-DE43B6D9E2D8}" dt="2026-08-19T17:25:23.248" v="96" actId="14100"/>
          <ac:spMkLst>
            <pc:docMk/>
            <pc:sldMk cId="0" sldId="264"/>
            <ac:spMk id="6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9T17:28:52.744" v="116" actId="14100"/>
        <pc:sldMkLst>
          <pc:docMk/>
          <pc:sldMk cId="0" sldId="265"/>
        </pc:sldMkLst>
        <pc:spChg chg="mod">
          <ac:chgData name="Gerald Dueck" userId="ce5112bc0a128d3a" providerId="LiveId" clId="{E19E3638-7C51-45EF-AA9B-DE43B6D9E2D8}" dt="2026-08-19T17:28:52.744" v="116" actId="14100"/>
          <ac:spMkLst>
            <pc:docMk/>
            <pc:sldMk cId="0" sldId="265"/>
            <ac:spMk id="6" creationId="{00000000-0000-0000-0000-000000000000}"/>
          </ac:spMkLst>
        </pc:spChg>
        <pc:graphicFrameChg chg="del mod modGraphic">
          <ac:chgData name="Gerald Dueck" userId="ce5112bc0a128d3a" providerId="LiveId" clId="{E19E3638-7C51-45EF-AA9B-DE43B6D9E2D8}" dt="2026-08-19T17:27:17.872" v="99" actId="478"/>
          <ac:graphicFrameMkLst>
            <pc:docMk/>
            <pc:sldMk cId="0" sldId="265"/>
            <ac:graphicFrameMk id="5" creationId="{00000000-0000-0000-0000-000000000000}"/>
          </ac:graphicFrameMkLst>
        </pc:graphicFrameChg>
        <pc:graphicFrameChg chg="add mod modGraphic">
          <ac:chgData name="Gerald Dueck" userId="ce5112bc0a128d3a" providerId="LiveId" clId="{E19E3638-7C51-45EF-AA9B-DE43B6D9E2D8}" dt="2026-08-19T17:28:18.328" v="112" actId="58"/>
          <ac:graphicFrameMkLst>
            <pc:docMk/>
            <pc:sldMk cId="0" sldId="265"/>
            <ac:graphicFrameMk id="7" creationId="{C1898797-365E-4BFF-EBC8-D919997A3EB5}"/>
          </ac:graphicFrameMkLst>
        </pc:graphicFrameChg>
      </pc:sldChg>
      <pc:sldChg chg="modSp mod">
        <pc:chgData name="Gerald Dueck" userId="ce5112bc0a128d3a" providerId="LiveId" clId="{E19E3638-7C51-45EF-AA9B-DE43B6D9E2D8}" dt="2026-08-19T17:29:31.848" v="122" actId="14100"/>
        <pc:sldMkLst>
          <pc:docMk/>
          <pc:sldMk cId="0" sldId="266"/>
        </pc:sldMkLst>
        <pc:spChg chg="mod">
          <ac:chgData name="Gerald Dueck" userId="ce5112bc0a128d3a" providerId="LiveId" clId="{E19E3638-7C51-45EF-AA9B-DE43B6D9E2D8}" dt="2026-08-19T17:29:31.848" v="122" actId="14100"/>
          <ac:spMkLst>
            <pc:docMk/>
            <pc:sldMk cId="0" sldId="266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7:31:19.852" v="147" actId="1036"/>
        <pc:sldMkLst>
          <pc:docMk/>
          <pc:sldMk cId="0" sldId="267"/>
        </pc:sldMkLst>
        <pc:spChg chg="mod">
          <ac:chgData name="Gerald Dueck" userId="ce5112bc0a128d3a" providerId="LiveId" clId="{E19E3638-7C51-45EF-AA9B-DE43B6D9E2D8}" dt="2026-08-19T17:31:19.852" v="147" actId="1036"/>
          <ac:spMkLst>
            <pc:docMk/>
            <pc:sldMk cId="0" sldId="267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9T17:31:19.852" v="147" actId="1036"/>
          <ac:spMkLst>
            <pc:docMk/>
            <pc:sldMk cId="0" sldId="267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7:31:19.852" v="147" actId="1036"/>
          <ac:spMkLst>
            <pc:docMk/>
            <pc:sldMk cId="0" sldId="267"/>
            <ac:spMk id="7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9T17:33:41.076" v="156" actId="1035"/>
        <pc:sldMkLst>
          <pc:docMk/>
          <pc:sldMk cId="0" sldId="268"/>
        </pc:sldMkLst>
        <pc:graphicFrameChg chg="del">
          <ac:chgData name="Gerald Dueck" userId="ce5112bc0a128d3a" providerId="LiveId" clId="{E19E3638-7C51-45EF-AA9B-DE43B6D9E2D8}" dt="2026-08-19T17:33:29.549" v="148" actId="478"/>
          <ac:graphicFrameMkLst>
            <pc:docMk/>
            <pc:sldMk cId="0" sldId="268"/>
            <ac:graphicFrameMk id="5" creationId="{00000000-0000-0000-0000-000000000000}"/>
          </ac:graphicFrameMkLst>
        </pc:graphicFrameChg>
        <pc:graphicFrameChg chg="add mod">
          <ac:chgData name="Gerald Dueck" userId="ce5112bc0a128d3a" providerId="LiveId" clId="{E19E3638-7C51-45EF-AA9B-DE43B6D9E2D8}" dt="2026-08-19T17:33:41.076" v="156" actId="1035"/>
          <ac:graphicFrameMkLst>
            <pc:docMk/>
            <pc:sldMk cId="0" sldId="268"/>
            <ac:graphicFrameMk id="7" creationId="{8BAF7618-FA30-C2A0-8840-40494A5DB26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Riveted Joints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Chapter Summary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Riveted joints classified by application: structural, pressure-tight, and load-bearing steam-tight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Rivet assembly creates clamping force through cooling contraction and field head formation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Common joint types: lap joints, single-cover butt joints, double-cover butt joints, and multi-riveted variants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Joint strength analyzed across multiple failure modes: tearing, shearing, crushing, and margin tearing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Joint efficiency expresses riveted joint strength relative to unperforated plate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Summary of Riveted Joint Failure Modes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Comparison of All Failure Modes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3246120"/>
            <a:ext cx="10972800" cy="26974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Joint Strength Determination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Safe load of joint governed by weakest failure mode, requiring smallest load to produce failure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Well-designed joint proportions rivets, pitch, margin, and plate thickness so no single mode is excessively weaker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Practical design limited by availability of standard sizes: </a:t>
            </a:r>
          </a:p>
          <a:p>
            <a:pPr lvl="1"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plate thicknesses and rivet diameters available in standard increments; </a:t>
            </a:r>
          </a:p>
          <a:p>
            <a:pPr lvl="1"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rivet spacing limited by practical measurement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Designer must select dimensions from available materials and verify resulting joint is safe and suitable for service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1898797-365E-4BFF-EBC8-D919997A3E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434979"/>
              </p:ext>
            </p:extLst>
          </p:nvPr>
        </p:nvGraphicFramePr>
        <p:xfrm>
          <a:off x="2660650" y="1554480"/>
          <a:ext cx="5867400" cy="1419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1991">
                  <a:extLst>
                    <a:ext uri="{9D8B030D-6E8A-4147-A177-3AD203B41FA5}">
                      <a16:colId xmlns:a16="http://schemas.microsoft.com/office/drawing/2014/main" val="909510488"/>
                    </a:ext>
                  </a:extLst>
                </a:gridCol>
                <a:gridCol w="1280454">
                  <a:extLst>
                    <a:ext uri="{9D8B030D-6E8A-4147-A177-3AD203B41FA5}">
                      <a16:colId xmlns:a16="http://schemas.microsoft.com/office/drawing/2014/main" val="2596795733"/>
                    </a:ext>
                  </a:extLst>
                </a:gridCol>
                <a:gridCol w="1474955">
                  <a:extLst>
                    <a:ext uri="{9D8B030D-6E8A-4147-A177-3AD203B41FA5}">
                      <a16:colId xmlns:a16="http://schemas.microsoft.com/office/drawing/2014/main" val="1276082472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Failure Mode</a:t>
                      </a:r>
                      <a:endParaRPr lang="en-CA" sz="18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Formula</a:t>
                      </a:r>
                      <a:endParaRPr lang="en-CA" sz="18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Load (lbf)</a:t>
                      </a:r>
                      <a:endParaRPr lang="en-CA" sz="18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4499124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Tearing of plate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P</a:t>
                      </a:r>
                      <a:r>
                        <a:rPr lang="en-CA" sz="1800" u="none" strike="noStrike" baseline="-25000" dirty="0">
                          <a:effectLst/>
                        </a:rPr>
                        <a:t>t</a:t>
                      </a:r>
                      <a:endParaRPr lang="en-CA" sz="1800" b="0" i="0" u="none" strike="noStrike" baseline="-25000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61,875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5732239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Shearing of rivet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P</a:t>
                      </a:r>
                      <a:r>
                        <a:rPr lang="en-CA" sz="1800" u="none" strike="noStrike" baseline="-25000" dirty="0">
                          <a:effectLst/>
                        </a:rPr>
                        <a:t>s</a:t>
                      </a:r>
                      <a:endParaRPr lang="en-CA" sz="1800" b="0" i="0" u="none" strike="noStrike" baseline="-25000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19,438.61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4980637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Crushing of rivet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P</a:t>
                      </a:r>
                      <a:r>
                        <a:rPr lang="en-CA" sz="1800" u="none" strike="noStrike" baseline="-25000" dirty="0">
                          <a:effectLst/>
                        </a:rPr>
                        <a:t>c</a:t>
                      </a:r>
                      <a:endParaRPr lang="en-CA" sz="1800" b="0" i="0" u="none" strike="noStrike" baseline="-25000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26,718.75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6121669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Crushing of plate margin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 err="1">
                          <a:effectLst/>
                        </a:rPr>
                        <a:t>P</a:t>
                      </a:r>
                      <a:r>
                        <a:rPr lang="en-CA" sz="1800" u="none" strike="noStrike" baseline="-25000" dirty="0" err="1">
                          <a:effectLst/>
                        </a:rPr>
                        <a:t>ms</a:t>
                      </a:r>
                      <a:endParaRPr lang="en-CA" sz="1800" b="0" i="0" u="none" strike="noStrike" baseline="-25000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90,000</a:t>
                      </a:r>
                      <a:endParaRPr lang="en-CA" sz="18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73516996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Assumptions in Riveted Joint Analysis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Limitations and Simplifications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9260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Equations developed based on simplifying assumptions; real riveted joints do not satisfy all assumptions exactly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In practice: </a:t>
            </a:r>
          </a:p>
          <a:p>
            <a:pPr lvl="1"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loads not perfectly distributed, </a:t>
            </a:r>
          </a:p>
          <a:p>
            <a:pPr lvl="1"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rivets may bend slightly, </a:t>
            </a:r>
          </a:p>
          <a:p>
            <a:pPr lvl="1"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stress concentrations exist around holes, </a:t>
            </a:r>
          </a:p>
          <a:p>
            <a:pPr lvl="1"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friction between plates may carry part of load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Assumptions provide calculations sufficiently accurate for practical boiler design and form basis of traditional riveted-joint analysis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Joint Efficiency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Efficiency Definition and Formula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493520"/>
            <a:ext cx="10972800" cy="13258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Efficiency Concept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Load carrying capacity of solid plate: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l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p · t ·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, where p is pitch, t is thickness,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is tensile strength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Solid plate stronger than riveted plate because rivet holes remove material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Joint efficiency: ratio of strength of riveted joint to strength of unperforated plate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3370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Efficiency Calculation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Formula: E = min(P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,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,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,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ms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) /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l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Uses minimum of calculated failure mode strengths because joint can only carry load of weakest failure mode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Ideal design achieves equal strengths in all modes; in practice, equal strengths cannot usually be achieved due to standard size limitations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01396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Application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Joint efficiencies usually stated on boiler blueprints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When detailed calculations or original drawings unavailable, typical efficiencies may be used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Shell plate between seams has full strength; seams do not; joint efficiency used when determining strength and maximum allowable working pressure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Typical Riveted Joint Efficiencies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Standard Efficiencies by Joint Type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86868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dirty="0">
                <a:solidFill>
                  <a:srgbClr val="145014"/>
                </a:solidFill>
                <a:latin typeface="Aptos"/>
              </a:rPr>
              <a:t>Joint efficiency improves with additional rivet rows and with butt joint configurations relative to lap joints, reflecting reduced stress concentrations and more efficient load paths.</a:t>
            </a: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AF7618-FA30-C2A0-8840-40494A5DB2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229625"/>
              </p:ext>
            </p:extLst>
          </p:nvPr>
        </p:nvGraphicFramePr>
        <p:xfrm>
          <a:off x="3714750" y="1828800"/>
          <a:ext cx="4749800" cy="2133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6818">
                  <a:extLst>
                    <a:ext uri="{9D8B030D-6E8A-4147-A177-3AD203B41FA5}">
                      <a16:colId xmlns:a16="http://schemas.microsoft.com/office/drawing/2014/main" val="2024668704"/>
                    </a:ext>
                  </a:extLst>
                </a:gridCol>
                <a:gridCol w="1522982">
                  <a:extLst>
                    <a:ext uri="{9D8B030D-6E8A-4147-A177-3AD203B41FA5}">
                      <a16:colId xmlns:a16="http://schemas.microsoft.com/office/drawing/2014/main" val="52268853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Type of Joint</a:t>
                      </a:r>
                      <a:endParaRPr lang="en-CA" sz="18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Efficiency (%)</a:t>
                      </a:r>
                      <a:endParaRPr lang="en-CA" sz="1800" b="1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598652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Lap Seam, Single Riveted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58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550088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Lap Seam, Double Riveted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74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378425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Lap Seam, Triple Riveted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78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538304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Butt Strap, Double Riveted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82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254997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Butt Strap, Triple Riveted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88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562836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800" u="none" strike="noStrike">
                          <a:effectLst/>
                        </a:rPr>
                        <a:t>Butt Strap, Quadruple Riveted</a:t>
                      </a:r>
                      <a:endParaRPr lang="en-CA" sz="18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94</a:t>
                      </a:r>
                      <a:endParaRPr lang="en-CA" sz="18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432517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Classification of Riveted Joints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Riveted Joint Types and Applications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850" y="1813560"/>
            <a:ext cx="4572000" cy="1203468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Structural rivets: used in bridges, beams, and trusses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Pressure-tight rivets: used in tanks and containers where leakage must be prevented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Load-bearing and steam-tight rivets: used in boilers and pressure vessels requiring both load resistance and steam/water-tightness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74904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Rivet Components and Installation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Factory head formed at one end; field length chosen to project beyond plates for field head formation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Heated rivet inserted into prepared hole; factory head supported by bucking bar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Projecting end upset using hammer and rivet set; displaced metal forms field head and clamps plates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Cooling contraction places rivet in tension and compresses plates together, creating clamping force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Common Riveted Joint Forms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Joint Types and Configurations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650" y="4125616"/>
            <a:ext cx="6440042" cy="2574442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11073130" cy="2454758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Lap joint: plates overlap and are connected by a single row of rivets; rivets transfer load by shear; simple to manufacture but load path is offset, causing plate bending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Single-cover butt joint: plate edges meet and are joined by a single cover strap on one side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Double-cover butt joint: plate edges meet and are joined by cover straps on both sides; load transmitted symmetrically, stronger and more efficient than single-cover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Double-riveted lap joint: lap joint using two rows of rivets; additional rivets increase strength and tightness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Double-riveted butt joint: butt joint using two rows of rivets in staggered pattern; staggering improves efficiency by reducing weakening effect of rivet holes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Riveted Joint Dimensions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 dirty="0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 dirty="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Geometric Parameters and Definitions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3538728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Design Considerations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Selection of rivet diameter, pitch, and row spacing is compromise between strength, tightness, manufacturing cost, and inspection ease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Additional rivet rows increase strength but require more holes, removing metal from plates and increasing construction time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41BEBF7-8B53-4578-2457-CA2D05EDA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08524"/>
              </p:ext>
            </p:extLst>
          </p:nvPr>
        </p:nvGraphicFramePr>
        <p:xfrm>
          <a:off x="1822450" y="1740789"/>
          <a:ext cx="8305800" cy="1520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2530">
                  <a:extLst>
                    <a:ext uri="{9D8B030D-6E8A-4147-A177-3AD203B41FA5}">
                      <a16:colId xmlns:a16="http://schemas.microsoft.com/office/drawing/2014/main" val="532251764"/>
                    </a:ext>
                  </a:extLst>
                </a:gridCol>
                <a:gridCol w="7553270">
                  <a:extLst>
                    <a:ext uri="{9D8B030D-6E8A-4147-A177-3AD203B41FA5}">
                      <a16:colId xmlns:a16="http://schemas.microsoft.com/office/drawing/2014/main" val="4169796362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 dirty="0">
                          <a:effectLst/>
                        </a:rPr>
                        <a:t>Symbol</a:t>
                      </a:r>
                      <a:endParaRPr lang="en-CA" sz="16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 dirty="0">
                          <a:effectLst/>
                        </a:rPr>
                        <a:t>Meaning</a:t>
                      </a:r>
                      <a:endParaRPr lang="en-CA" sz="1600" b="1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4376031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 dirty="0">
                          <a:effectLst/>
                        </a:rPr>
                        <a:t>p</a:t>
                      </a:r>
                      <a:endParaRPr lang="en-CA" sz="16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>
                          <a:effectLst/>
                        </a:rPr>
                        <a:t>rivet pitch, the distance between adjacent rivets in the same row</a:t>
                      </a:r>
                      <a:endParaRPr lang="en-CA" sz="16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2336530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>
                          <a:effectLst/>
                        </a:rPr>
                        <a:t>m</a:t>
                      </a:r>
                      <a:endParaRPr lang="en-CA" sz="16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 dirty="0">
                          <a:effectLst/>
                        </a:rPr>
                        <a:t>margin, the distance from the centre of a rivet to the edge of the plate</a:t>
                      </a:r>
                      <a:endParaRPr lang="en-CA" sz="16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9817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>
                          <a:effectLst/>
                        </a:rPr>
                        <a:t>d</a:t>
                      </a:r>
                      <a:endParaRPr lang="en-CA" sz="16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>
                          <a:effectLst/>
                        </a:rPr>
                        <a:t>rivet diameter</a:t>
                      </a:r>
                      <a:endParaRPr lang="en-CA" sz="1600" b="0" i="0" u="none" strike="noStrike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17904926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 dirty="0">
                          <a:effectLst/>
                        </a:rPr>
                        <a:t>p</a:t>
                      </a:r>
                      <a:r>
                        <a:rPr lang="en-CA" sz="1600" u="none" strike="noStrike" baseline="-25000" dirty="0">
                          <a:effectLst/>
                        </a:rPr>
                        <a:t>b</a:t>
                      </a:r>
                      <a:endParaRPr lang="en-CA" sz="1600" b="0" i="0" u="none" strike="noStrike" baseline="-25000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 dirty="0">
                          <a:effectLst/>
                        </a:rPr>
                        <a:t>back pitch, the distance between adjacent rows of rivets</a:t>
                      </a:r>
                      <a:endParaRPr lang="en-CA" sz="16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2251977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 dirty="0">
                          <a:effectLst/>
                        </a:rPr>
                        <a:t>p</a:t>
                      </a:r>
                      <a:r>
                        <a:rPr lang="en-CA" sz="1600" u="none" strike="noStrike" baseline="-25000" dirty="0">
                          <a:effectLst/>
                        </a:rPr>
                        <a:t>d</a:t>
                      </a:r>
                      <a:endParaRPr lang="en-CA" sz="1600" b="0" i="0" u="none" strike="noStrike" baseline="-25000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CA" sz="1600" u="none" strike="noStrike" dirty="0">
                          <a:effectLst/>
                        </a:rPr>
                        <a:t>diagonal pitch, the centre-to-centre spacing of staggered rivets measured diagonally</a:t>
                      </a:r>
                      <a:endParaRPr lang="en-CA" sz="1600" b="0" i="0" u="none" strike="noStrike" dirty="0">
                        <a:solidFill>
                          <a:srgbClr val="28282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90687626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Failure Modes in Riveted Joints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Principal Failure Mechanisms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Tearing of plate along section weakened by rivet holes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Shearing of rivets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Crushing of rivets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Crushing of plate at rivet holes or margin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Analysis Principle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Each failure mode analyzed separately to determine load required for failure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Joint strength governed by weakest failure mode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Maximum safe load limited by failure mode requiring smallest load to produce failure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Good design proportions rivets, pitch, and plate thickness so no single mode is excessively weaker than others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Plate Tearing Analysis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Tearing Failure Mode and Calculation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904" y="1645920"/>
            <a:ext cx="4372645" cy="461772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22402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Tearing Mechanism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Line of rivet holes weakens plate similar to perforations in paper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Holes remove part of metal, leaving only material between holes to resist tearing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Width of metal available to resist tearing: (p − d), where p is pitch and d is rivet hole diameter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023360"/>
            <a:ext cx="6400800" cy="25146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Tearing Equations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Net tearing area: A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(p − d) · t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Tearing force: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· A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, where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is tensile strength of plate material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Example with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60,000 psi, p = 3.5 in, d = 0.75 in, t = 0.375 in: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61,875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lb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force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Plate without hole, identical dimensions: P = 78,750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lb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force; reduction due entirely to metal removed for rivet hole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Rivet Shearing Analysis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Shearing Failure Mode and Calculation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882486"/>
            <a:ext cx="4572000" cy="1584614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Shearing Mechanism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Rivet transfers load from one plate to another; if load becomes large enough, rivet may fail by shearing across cross-sectional area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Single shear: load attempts to cut rivet along one shear plane; occurs in lap joints and single-cover butt joints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Double shear: two shear planes must fail before rivet severed; load-carrying capacity approximately twice that of single shear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572000"/>
            <a:ext cx="11247120" cy="1905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Shearing Equations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Area resisting shear: A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π(d/2)², where d is rivet diameter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Single shear load: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r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· π · (d/2)², where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r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is allowable rivet shear stress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Example with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r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44,000 psi, d = 0.75 in: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19,438.605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lbf</a:t>
            </a:r>
            <a:endParaRPr lang="en-US" sz="1800" b="0" dirty="0">
              <a:solidFill>
                <a:srgbClr val="282828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Double shear load: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d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≈ 2 · P_s; NBIC uses factor of 2; some authorities use 1.75 to account for unequal loading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Rivet Crushing Analysis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Crushing Failure Mode and Calculation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2384894"/>
            <a:ext cx="4572000" cy="1813891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Crushing Mechanism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As load applied to riveted joint, rivet bears against wall of hole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If bearing pressure becomes excessive, rivet material may be crushed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Differs from shearing: crushing is compression where rivet bears against plate; shearing is cutting across cross-section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Area resisting crushing is projected contact area of rivet: </a:t>
            </a:r>
            <a:br>
              <a:rPr lang="en-US" sz="1800" b="0" dirty="0">
                <a:solidFill>
                  <a:srgbClr val="282828"/>
                </a:solidFill>
                <a:latin typeface="Aptos"/>
              </a:rPr>
            </a:br>
            <a:r>
              <a:rPr lang="en-US" sz="1800" b="0" dirty="0">
                <a:solidFill>
                  <a:srgbClr val="282828"/>
                </a:solidFill>
                <a:latin typeface="Aptos"/>
              </a:rPr>
              <a:t>A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d · 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572000"/>
            <a:ext cx="11073130" cy="1813891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Crushing Equations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Crushing strength: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· d · t, where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is allowable crushing stress of rivet material, d is rivet diameter, t is plate thickness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Example with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95,000 psi, d = 0.75 in, t = 0.375 in: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26,718.75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lbf</a:t>
            </a:r>
            <a:endParaRPr lang="en-US" sz="1800" b="0" dirty="0">
              <a:solidFill>
                <a:srgbClr val="282828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Increasing either rivet diameter or plate thickness increases resistance to crushing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Plate Margin Tearing Analysis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12: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Margin Tearing Failure Mode and Calculation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Margin Tearing Mechanism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Rivet placed too close to edge of plate may tear out material between hole and edge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Resisting area consists of two sections of metal, one on each side of rivet hole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7221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Margin Tearing Equations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Total area resisting failure: A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ms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2 · m · t, where m is margin and t is plate thickness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Load required to tear plate margin: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ms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2 · m · t ·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, where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is tensile strength of plate material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Example with m = 2 in, t = 0.375 in,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60,000 psi: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ms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90,000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lbf</a:t>
            </a:r>
            <a:endParaRPr lang="en-US" sz="1800" b="0" dirty="0">
              <a:solidFill>
                <a:srgbClr val="282828"/>
              </a:solidFill>
              <a:latin typeface="Aptos"/>
            </a:endParaRP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Prevention: rivets must be located sufficiently far from plate edge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1613</Words>
  <Application>Microsoft Office PowerPoint</Application>
  <PresentationFormat>Custom</PresentationFormat>
  <Paragraphs>172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2026-08-19T17:33:48Z</dcterms:modified>
</cp:coreProperties>
</file>