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8" d="100"/>
          <a:sy n="58" d="100"/>
        </p:scale>
        <p:origin x="78" y="10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ald Dueck" userId="ce5112bc0a128d3a" providerId="LiveId" clId="{E19E3638-7C51-45EF-AA9B-DE43B6D9E2D8}"/>
    <pc:docChg chg="delSld modSld">
      <pc:chgData name="Gerald Dueck" userId="ce5112bc0a128d3a" providerId="LiveId" clId="{E19E3638-7C51-45EF-AA9B-DE43B6D9E2D8}" dt="2026-08-19T18:37:22.573" v="61" actId="2696"/>
      <pc:docMkLst>
        <pc:docMk/>
      </pc:docMkLst>
      <pc:sldChg chg="addSp modSp mod">
        <pc:chgData name="Gerald Dueck" userId="ce5112bc0a128d3a" providerId="LiveId" clId="{E19E3638-7C51-45EF-AA9B-DE43B6D9E2D8}" dt="2026-08-19T18:18:03.146" v="1" actId="1076"/>
        <pc:sldMkLst>
          <pc:docMk/>
          <pc:sldMk cId="0" sldId="258"/>
        </pc:sldMkLst>
        <pc:spChg chg="add mod">
          <ac:chgData name="Gerald Dueck" userId="ce5112bc0a128d3a" providerId="LiveId" clId="{E19E3638-7C51-45EF-AA9B-DE43B6D9E2D8}" dt="2026-08-19T18:18:03.146" v="1" actId="1076"/>
          <ac:spMkLst>
            <pc:docMk/>
            <pc:sldMk cId="0" sldId="258"/>
            <ac:spMk id="8" creationId="{AFA8AE9B-70CF-529D-3D8A-697EDCBFC921}"/>
          </ac:spMkLst>
        </pc:spChg>
      </pc:sldChg>
      <pc:sldChg chg="del">
        <pc:chgData name="Gerald Dueck" userId="ce5112bc0a128d3a" providerId="LiveId" clId="{E19E3638-7C51-45EF-AA9B-DE43B6D9E2D8}" dt="2026-08-19T18:18:19.146" v="2" actId="47"/>
        <pc:sldMkLst>
          <pc:docMk/>
          <pc:sldMk cId="0" sldId="259"/>
        </pc:sldMkLst>
      </pc:sldChg>
      <pc:sldChg chg="modSp mod">
        <pc:chgData name="Gerald Dueck" userId="ce5112bc0a128d3a" providerId="LiveId" clId="{E19E3638-7C51-45EF-AA9B-DE43B6D9E2D8}" dt="2026-08-19T18:19:48.384" v="15" actId="1076"/>
        <pc:sldMkLst>
          <pc:docMk/>
          <pc:sldMk cId="0" sldId="261"/>
        </pc:sldMkLst>
        <pc:spChg chg="mod">
          <ac:chgData name="Gerald Dueck" userId="ce5112bc0a128d3a" providerId="LiveId" clId="{E19E3638-7C51-45EF-AA9B-DE43B6D9E2D8}" dt="2026-08-19T18:19:32.965" v="14" actId="14100"/>
          <ac:spMkLst>
            <pc:docMk/>
            <pc:sldMk cId="0" sldId="261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19T18:19:48.384" v="15" actId="1076"/>
          <ac:spMkLst>
            <pc:docMk/>
            <pc:sldMk cId="0" sldId="261"/>
            <ac:spMk id="6" creationId="{00000000-0000-0000-0000-000000000000}"/>
          </ac:spMkLst>
        </pc:spChg>
      </pc:sldChg>
      <pc:sldChg chg="addSp mod">
        <pc:chgData name="Gerald Dueck" userId="ce5112bc0a128d3a" providerId="LiveId" clId="{E19E3638-7C51-45EF-AA9B-DE43B6D9E2D8}" dt="2026-08-19T18:20:40.797" v="16" actId="22"/>
        <pc:sldMkLst>
          <pc:docMk/>
          <pc:sldMk cId="0" sldId="264"/>
        </pc:sldMkLst>
        <pc:spChg chg="add">
          <ac:chgData name="Gerald Dueck" userId="ce5112bc0a128d3a" providerId="LiveId" clId="{E19E3638-7C51-45EF-AA9B-DE43B6D9E2D8}" dt="2026-08-19T18:20:40.797" v="16" actId="22"/>
          <ac:spMkLst>
            <pc:docMk/>
            <pc:sldMk cId="0" sldId="264"/>
            <ac:spMk id="8" creationId="{4E954450-BC56-0AE1-A893-A5A0BE46CD6E}"/>
          </ac:spMkLst>
        </pc:spChg>
      </pc:sldChg>
      <pc:sldChg chg="del">
        <pc:chgData name="Gerald Dueck" userId="ce5112bc0a128d3a" providerId="LiveId" clId="{E19E3638-7C51-45EF-AA9B-DE43B6D9E2D8}" dt="2026-08-19T18:20:45.568" v="17" actId="47"/>
        <pc:sldMkLst>
          <pc:docMk/>
          <pc:sldMk cId="0" sldId="265"/>
        </pc:sldMkLst>
      </pc:sldChg>
      <pc:sldChg chg="addSp modSp mod">
        <pc:chgData name="Gerald Dueck" userId="ce5112bc0a128d3a" providerId="LiveId" clId="{E19E3638-7C51-45EF-AA9B-DE43B6D9E2D8}" dt="2026-08-19T18:23:08.799" v="36" actId="14100"/>
        <pc:sldMkLst>
          <pc:docMk/>
          <pc:sldMk cId="0" sldId="267"/>
        </pc:sldMkLst>
        <pc:spChg chg="mod">
          <ac:chgData name="Gerald Dueck" userId="ce5112bc0a128d3a" providerId="LiveId" clId="{E19E3638-7C51-45EF-AA9B-DE43B6D9E2D8}" dt="2026-08-19T18:23:08.799" v="36" actId="14100"/>
          <ac:spMkLst>
            <pc:docMk/>
            <pc:sldMk cId="0" sldId="267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19T18:23:03.307" v="35" actId="1036"/>
          <ac:spMkLst>
            <pc:docMk/>
            <pc:sldMk cId="0" sldId="267"/>
            <ac:spMk id="6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19T18:22:49.113" v="22" actId="1076"/>
          <ac:picMkLst>
            <pc:docMk/>
            <pc:sldMk cId="0" sldId="267"/>
            <ac:picMk id="8" creationId="{D5220B5E-CC4E-95F7-B053-62F9B72C4831}"/>
          </ac:picMkLst>
        </pc:picChg>
      </pc:sldChg>
      <pc:sldChg chg="addSp modSp mod">
        <pc:chgData name="Gerald Dueck" userId="ce5112bc0a128d3a" providerId="LiveId" clId="{E19E3638-7C51-45EF-AA9B-DE43B6D9E2D8}" dt="2026-08-19T18:34:58.344" v="58" actId="14100"/>
        <pc:sldMkLst>
          <pc:docMk/>
          <pc:sldMk cId="0" sldId="270"/>
        </pc:sldMkLst>
        <pc:spChg chg="mod">
          <ac:chgData name="Gerald Dueck" userId="ce5112bc0a128d3a" providerId="LiveId" clId="{E19E3638-7C51-45EF-AA9B-DE43B6D9E2D8}" dt="2026-08-19T18:34:50.903" v="57" actId="1035"/>
          <ac:spMkLst>
            <pc:docMk/>
            <pc:sldMk cId="0" sldId="270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19T18:34:58.344" v="58" actId="14100"/>
          <ac:spMkLst>
            <pc:docMk/>
            <pc:sldMk cId="0" sldId="270"/>
            <ac:spMk id="6" creationId="{00000000-0000-0000-0000-000000000000}"/>
          </ac:spMkLst>
        </pc:spChg>
        <pc:picChg chg="add mod ord">
          <ac:chgData name="Gerald Dueck" userId="ce5112bc0a128d3a" providerId="LiveId" clId="{E19E3638-7C51-45EF-AA9B-DE43B6D9E2D8}" dt="2026-08-19T18:34:21.199" v="55" actId="1076"/>
          <ac:picMkLst>
            <pc:docMk/>
            <pc:sldMk cId="0" sldId="270"/>
            <ac:picMk id="8" creationId="{177607BF-6192-18F8-6A50-21C8B077F849}"/>
          </ac:picMkLst>
        </pc:picChg>
      </pc:sldChg>
      <pc:sldChg chg="modSp mod">
        <pc:chgData name="Gerald Dueck" userId="ce5112bc0a128d3a" providerId="LiveId" clId="{E19E3638-7C51-45EF-AA9B-DE43B6D9E2D8}" dt="2026-08-19T18:36:03.133" v="59" actId="14100"/>
        <pc:sldMkLst>
          <pc:docMk/>
          <pc:sldMk cId="0" sldId="275"/>
        </pc:sldMkLst>
        <pc:spChg chg="mod">
          <ac:chgData name="Gerald Dueck" userId="ce5112bc0a128d3a" providerId="LiveId" clId="{E19E3638-7C51-45EF-AA9B-DE43B6D9E2D8}" dt="2026-08-19T18:36:03.133" v="59" actId="14100"/>
          <ac:spMkLst>
            <pc:docMk/>
            <pc:sldMk cId="0" sldId="275"/>
            <ac:spMk id="6" creationId="{00000000-0000-0000-0000-000000000000}"/>
          </ac:spMkLst>
        </pc:spChg>
      </pc:sldChg>
      <pc:sldChg chg="addSp mod">
        <pc:chgData name="Gerald Dueck" userId="ce5112bc0a128d3a" providerId="LiveId" clId="{E19E3638-7C51-45EF-AA9B-DE43B6D9E2D8}" dt="2026-08-19T18:36:15.415" v="60" actId="22"/>
        <pc:sldMkLst>
          <pc:docMk/>
          <pc:sldMk cId="0" sldId="276"/>
        </pc:sldMkLst>
        <pc:spChg chg="add">
          <ac:chgData name="Gerald Dueck" userId="ce5112bc0a128d3a" providerId="LiveId" clId="{E19E3638-7C51-45EF-AA9B-DE43B6D9E2D8}" dt="2026-08-19T18:36:15.415" v="60" actId="22"/>
          <ac:spMkLst>
            <pc:docMk/>
            <pc:sldMk cId="0" sldId="276"/>
            <ac:spMk id="8" creationId="{491A5A42-CF82-20B4-7C73-0311EFE5CF20}"/>
          </ac:spMkLst>
        </pc:spChg>
      </pc:sldChg>
      <pc:sldChg chg="del">
        <pc:chgData name="Gerald Dueck" userId="ce5112bc0a128d3a" providerId="LiveId" clId="{E19E3638-7C51-45EF-AA9B-DE43B6D9E2D8}" dt="2026-08-19T18:37:22.573" v="61" actId="2696"/>
        <pc:sldMkLst>
          <pc:docMk/>
          <pc:sldMk cId="0" sldId="27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Chapter Overview: Power Measurement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23: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Introduction to power measurement concepts in steam engineering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Power is the rate at which work is performed.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During the steam age, power measurements compared engines and evaluated performance.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Early engineers compared engine work to work performed by horses.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This led to the unit known as horsepower, standard for over a century.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00400"/>
            <a:ext cx="10972800" cy="1965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Key Topics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Historical development of horsepower as a practical unit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Multiple horsepower definitions for different applications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Measurement methods: drawbar, pulley, and indicated horsepower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De Prony brake for measuring torque and shaft power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Indicator diagrams for estimating cylinder power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The De Prony Brake: Design and Function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23: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Measuring torque and shaft power using friction brake method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6501130" cy="20878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Basic Principle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De Prony brake developed by Gaspard Clair François Marie Riche de Prony in 1826.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Simple device capable of measuring torque produced by rotating shaft.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Remained widely used method throughout nineteenth and early twentieth centuries.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962400"/>
            <a:ext cx="6501130" cy="27432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How It Works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Friction brake wrapped around rotating drum or flywheel.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Friction between brake and rotating surface attempts to carry brake assembly around with shaft.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Lever arm attached to brake resists this motion.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Force at end of lever measured using scale or force-measuring device.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Arrangement converts engine torque into two directly measurable quantities: force and distance.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220B5E-CC4E-95F7-B053-62F9B72C48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450" y="1691640"/>
            <a:ext cx="4838700" cy="374332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Torque and Power Relationships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23: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Mathematical relationships between torque, speed, and horsepower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Torque Equation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Torque T = F × L, where F = measured force, L = length of brake arm.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Each revolution, measured force travels distance equal to circumference = 2πL.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If shaft rotates at r rpm, distance traveled in one minute = 2πL×r.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Work performed each minute = F × 2πL × r foot-pounds.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47472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Horsepower from Brake Measurement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Horsepower = (2πFLr)/33000, where L in feet, r in rpm, F in pounds.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Allows engineers to determine brake horsepower using only scale, lever arm, and tachometer.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Convenient Shortcut for De Prony Calculations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23: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Simplified horsepower calculations using practical brake arm length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Arm Length Optimization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Practical engineers preferred convenient arithmetic rather than complicated calculations.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If brake-arm length chosen so 2πL is convenient multiple of 33,000, equation simplifies.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Commonly used arm length of approximately 63 inches (5.25 ft) produces convenient relationship.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Simplified equation: hp = (r × F)/1000, where r in rpm, F in pounds.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4747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Practical Rule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At 250 rpm, each 4 pounds indicated on scale corresponds to approximately 1 horsepower.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Simple rule allowed engineers and test officials to determine power quickly without extensive calculation.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Made de Prony brake particularly useful at field tests like Winnipeg Tractor Trials.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Distinguishing Torque and Horsepower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23: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Understanding the difference between twisting force and rate of work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447800"/>
            <a:ext cx="4900930" cy="30784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Key Differences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Torque is a twisting force. Applied at end of wrench on bolt produces torque.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Horsepower is rate at which work is performed.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Steam engine may produce large torque while turning slowly.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Another engine may produce smaller torque but turn much faster.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Both may produce same horsepower.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7607BF-6192-18F8-6A50-21C8B077F8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8480" y="1524000"/>
            <a:ext cx="6286500" cy="41910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274320" y="4648200"/>
            <a:ext cx="6043930" cy="22098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Water Wheel Analogy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Torque answers question: 'How hard is it pushing?'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Horsepower answers question: 'How fast is work being done?'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Engine producing torque but not rotating does no work.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Horsepower at zero speed is zero regardless of torque produced.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Practical De Prony Brake Implementation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23: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Engineering solutions for heat management in brake testing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Heat Management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Large horsepower measurements generate enormous quantities of heat.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Simple friction band design requires both lubrication and cooling.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Historically, beef tallow commonly used as lubricant for brake band.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Tallow reduced wear, prevented chatter, provided reasonably consistent coefficient of friction.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474720"/>
            <a:ext cx="10972800" cy="1965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Modern Cooling Methods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Many modern Prony brakes use hollow brake wheel resembling steel tire.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Cooling water continuously introduced into wheel while operating.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Centrifugal force distributes water around inside of rotating wheel.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Water absorbs heat generated by friction; internal pickup collects and removes water.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Simple arrangement allows substantial power absorption without overheating.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Indicated Horsepower: Cylinder Power Measurement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23: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Estimating power from pressure measurements within engine cylinder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Indicator Method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De Prony brake determines power by measuring torque at engine shaft.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Steam engineer has another option: measure pressure within cylinder using steam indicator.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Possible to estimate power produced directly by piston: indicated horsepower (IHP).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Indicator diagram provides information needed to estimate average pressure during stroke.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4747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Pressure to Power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Once average pressure known, force on piston calculated from: Force = Pressure × Area.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Work during one stroke: Work = Force × Distance.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Multiply by number of strokes per minute gives horsepower within cylinder.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Boiler Pressure vs. Cylinder Pressure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23: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Understanding pressure losses between boiler and piston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Pressure Losses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Boiler pressure gauge measures pressure available within boiler.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This is not necessarily same pressure acting on piston.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Steam passes through dry pipe, throttle, governor, steam chest, valve passages, admission port.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Each restriction causes pressure drop; engineers call these losses 'wire drawing'.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474720"/>
            <a:ext cx="10972800" cy="1965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Effective Cylinder Pressure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Pressure available to perform work in cylinder generally lower than boiler gauge pressure.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Indicator card records pressure actually acting on piston.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Indicator card more useful tool for determining engine power.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Boiler gauge tells engineer what pressure is available.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Indicator card tells engineer what pressure piston actually receives.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PLAN Formula for Indicated Horsepower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23: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Simple approximation method for calculating cylinder power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965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The PLAN Formula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Complete analysis requires exact area enclosed by indicator diagram.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Practical estimate obtained by replacing curved expansion line with simple geometric shapes.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Formula: HP = (PLAN)/33000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where P = effective cylinder pressure (psi), L = stroke length (ft), A = piston area (in²), N = power strokes per minute.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749040"/>
            <a:ext cx="10972800" cy="27889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Example Case 22-65 Engine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Operating conditions: cylinder pressure 100 psi, cutoff 33% of stroke, stroke 11 in, bore 10 in, speed 225 rpm.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Assume full cylinder pressure first one-third of stroke, then falls linearly to zero.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Mean effective pressure P = (1/3)(100) + (2/3)(50) ≈ 67 psi.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Stroke length L = 11/12 = 0.917 ft.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Piston area A = π(10/2)² = 78.5 in².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Power strokes per minute N = 2 × 225 = 450 (double-acting engine).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HP = (67 × 0.917 × 78.5 × 450)/33000 ≈ 65.5 hp.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Indicator Diagram Analysis: Practical Results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23: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Accuracy of simple approximation method for power estimation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Approximation Accuracy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Using simple approximation of indicator diagram, estimated output approximately 65 horsepower.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Remarkably close to rated output of Case 22-65.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Result illustrates power of indicator diagram method.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00400"/>
            <a:ext cx="10972800" cy="1905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Significance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By estimating mean effective pressure and applying PLAN formula, steam engineer obtains accurate estimate.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Uses only few dimensions and straightforward arithmetic.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Long before electronic sensors and computerized data acquisition, engineers analyzed performance.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Analysis used only pressure measurements, geometry, and arithmetic.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Summary: Three Methods of Power Measurement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23: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Overview of drawbar, brake, and indicated horsepower approaches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Three Measurement Methods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Drawbar horsepower measures power delivered to the load.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Brake horsepower measures power delivered at the shaft.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Indicated horsepower measures power produced within the cylinder.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0040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Comprehensive Picture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Each method tells part of the story.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Together they provide complete understanding of engine performance and efficiency.</a:t>
            </a:r>
          </a:p>
        </p:txBody>
      </p:sp>
      <p:sp>
        <p:nvSpPr>
          <p:cNvPr id="8" name="AutoShape 5">
            <a:extLst>
              <a:ext uri="{FF2B5EF4-FFF2-40B4-BE49-F238E27FC236}">
                <a16:creationId xmlns:a16="http://schemas.microsoft.com/office/drawing/2014/main" id="{491A5A42-CF82-20B4-7C73-0311EFE5CF20}"/>
              </a:ext>
            </a:extLst>
          </p:cNvPr>
          <p:cNvSpPr/>
          <p:nvPr/>
        </p:nvSpPr>
        <p:spPr>
          <a:xfrm>
            <a:off x="274320" y="5212080"/>
            <a:ext cx="10972800" cy="868680"/>
          </a:xfrm>
          <a:prstGeom prst="roundRect">
            <a:avLst/>
          </a:prstGeom>
          <a:solidFill>
            <a:srgbClr val="D2EBD2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dirty="0">
                <a:solidFill>
                  <a:srgbClr val="145014"/>
                </a:solidFill>
                <a:latin typeface="Aptos"/>
              </a:rPr>
              <a:t>Simple indicator diagram combined with engine dimensions allows steam engineer to estimate power with surprising accuracy using only pressure measurements, geometry, and arithmetic.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Historical Origins: Horsepower Defined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23: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Development of horsepower as a measure of engine power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Early Comparisons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Thomas Savery promoted steam engines as replacements for teams of horses in mines and mills.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James Watt refined the concept, seeking a practical and consistent comparison method.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Both engineers addressed the problem of removing water from coal mines.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Mine owners understood the cost of maintaining horses, making horsepower a practical measure of value.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47472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Watt's Definition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One mechanical horsepower = 33,000 foot-pounds of work per minute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Equivalently: 550 foot-pounds of work per second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 1-horsepower engine can raise 33,000 pounds one foot in one minute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Or raise 330 pounds 100 feet in one minute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Multiple Horsepower Definitions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23: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Different horsepower measurements for various applications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965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Horsepower Variants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Electrical horsepower: equivalent to 746 watts of electrical power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Boiler horsepower: rating of a boiler's steam-generating capacity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Indicated horsepower: power developed within engine cylinders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Brake horsepower: power available at the engine shaft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Drawbar horsepower: useful pulling power at drawbar of locomotive or traction engine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74904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Important Distinction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The horsepower defined by Watt is now known as mechanical horsepower.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Engineers developed additional ratings for specific purposes, each measuring different aspects of performance.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Two machines with same horsepower figure may not refer to same measurement.</a:t>
            </a:r>
          </a:p>
        </p:txBody>
      </p:sp>
      <p:sp>
        <p:nvSpPr>
          <p:cNvPr id="8" name="AutoShape 5">
            <a:extLst>
              <a:ext uri="{FF2B5EF4-FFF2-40B4-BE49-F238E27FC236}">
                <a16:creationId xmlns:a16="http://schemas.microsoft.com/office/drawing/2014/main" id="{AFA8AE9B-70CF-529D-3D8A-697EDCBFC921}"/>
              </a:ext>
            </a:extLst>
          </p:cNvPr>
          <p:cNvSpPr/>
          <p:nvPr/>
        </p:nvSpPr>
        <p:spPr>
          <a:xfrm>
            <a:off x="274320" y="5577840"/>
            <a:ext cx="10972800" cy="868680"/>
          </a:xfrm>
          <a:prstGeom prst="roundRect">
            <a:avLst/>
          </a:prstGeom>
          <a:solidFill>
            <a:srgbClr val="FFDCDC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>
                <a:solidFill>
                  <a:srgbClr val="780000"/>
                </a:solidFill>
                <a:latin typeface="Aptos"/>
              </a:rPr>
              <a:t>Steam engineers must be careful when discussing horsepower ratings, as the same figure may refer to different measurements depending on context.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Horsepower as a Standard Unit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23: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Understanding horsepower as a practical comparison metric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Conceptual Basis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Horsepower should not be regarded as measured output of a particular horse.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Actual horse power depends on size, conditioning, duration of work, and ground conditions.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Watt's horsepower is a standard unit allowing machines and animals to be compared on common scale.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Practical measurement focuses on work that can be performed rather than just horsepower number.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4747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Practical Applications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Farmers ask: how many plow bottoms can be pulled through a field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Locomotive engineers ask: how many tons can be hauled up a grade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Such questions lead naturally to concept of drawbar horsepower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Drawbar and Pulley Horsepower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23: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Measuring power delivered to loads and stationary machinery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6611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Drawbar Horsepower (DBHP)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For traction engines, tractors, and locomotives, most important measure is power available for useful work.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Drawbar horsepower is power delivered through drawbar when pulling a load.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Determined by measuring: pulling force at drawbar and speed of load movement.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Power is simply product of force and velocity.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429000"/>
            <a:ext cx="10972800" cy="16611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DBHP Equation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For measurements in pounds force and miles per hour: </a:t>
            </a: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hp</a:t>
            </a:r>
            <a:r>
              <a:rPr lang="en-US" sz="1800" b="0" baseline="-25000" dirty="0" err="1">
                <a:solidFill>
                  <a:srgbClr val="282828"/>
                </a:solidFill>
                <a:latin typeface="Aptos"/>
              </a:rPr>
              <a:t>d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= (</a:t>
            </a: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F×v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)/375 where </a:t>
            </a:r>
          </a:p>
          <a:p>
            <a:pPr lvl="1">
              <a:buFont typeface="Arial"/>
              <a:buChar char="•"/>
            </a:pPr>
            <a:r>
              <a:rPr lang="en-US" b="0" dirty="0">
                <a:solidFill>
                  <a:srgbClr val="282828"/>
                </a:solidFill>
                <a:latin typeface="Aptos"/>
              </a:rPr>
              <a:t>F = drawbar pull (</a:t>
            </a:r>
            <a:r>
              <a:rPr lang="en-US" b="0" dirty="0" err="1">
                <a:solidFill>
                  <a:srgbClr val="282828"/>
                </a:solidFill>
                <a:latin typeface="Aptos"/>
              </a:rPr>
              <a:t>lb</a:t>
            </a:r>
            <a:r>
              <a:rPr lang="en-US" b="0" dirty="0">
                <a:solidFill>
                  <a:srgbClr val="282828"/>
                </a:solidFill>
                <a:latin typeface="Aptos"/>
              </a:rPr>
              <a:t>)</a:t>
            </a:r>
          </a:p>
          <a:p>
            <a:pPr lvl="1">
              <a:buFont typeface="Arial"/>
              <a:buChar char="•"/>
            </a:pPr>
            <a:r>
              <a:rPr lang="en-US" b="0" dirty="0">
                <a:solidFill>
                  <a:srgbClr val="282828"/>
                </a:solidFill>
                <a:latin typeface="Aptos"/>
              </a:rPr>
              <a:t>v = speed (mph)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Constant 375 derived from Watt's definition: 375 = (33000×60)/5280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Drawbar Horsepower Example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23: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Calculating drawbar power from force and speed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Worked Example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 tractor produces drawbar pull of 2,025 pounds at 5 miles per hour.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Drawbar horsepower = (2025 × 5)/375 = 27 hp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Pulley Horsepower and Power Loss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23: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Power delivered through belt pulleys to stationary machinery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965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Pulley Horsepower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Traction engines performed second role as stationary power plants.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When operating threshing machine, sawmill, elevator, or pump, power delivered through belt pulley.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This useful output known as pulley horsepower.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Power lost in gears, bearings, wheels, wheel slip, and rolling resistance.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Drawbar horsepower always less than power available at engine shaft.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74904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Rating Implications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Same machine may have different pulley and drawbar horsepower ratings.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Difference depends on how power is used and mechanical losses involved.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Marketing Power Designations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23: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How horsepower ratings were used in equipment advertising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Steam Traction Engine Ratings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Traction engines commonly carried two power ratings (e.g., Case 18–50, Case 22–65, Case 28–80).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First number represented boiler horsepower: measure of boiler's steam-generating capacity.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Second number represented belt (pulley) horsepower: useful power for driving stationary machinery.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0040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Gasoline Tractor Ratings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Early gasoline tractors adopted different convention.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Machines advertised using drawbar horsepower and belt horsepower.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Example: Case 20–40 indicated approximately 20 drawbar hp and 40 belt hp.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Ratings reflected two principal jobs: pulling implements and operating stationary machinery.</a:t>
            </a:r>
          </a:p>
        </p:txBody>
      </p:sp>
      <p:sp>
        <p:nvSpPr>
          <p:cNvPr id="8" name="AutoShape 5">
            <a:extLst>
              <a:ext uri="{FF2B5EF4-FFF2-40B4-BE49-F238E27FC236}">
                <a16:creationId xmlns:a16="http://schemas.microsoft.com/office/drawing/2014/main" id="{4E954450-BC56-0AE1-A893-A5A0BE46CD6E}"/>
              </a:ext>
            </a:extLst>
          </p:cNvPr>
          <p:cNvSpPr/>
          <p:nvPr/>
        </p:nvSpPr>
        <p:spPr>
          <a:xfrm>
            <a:off x="274320" y="5212080"/>
            <a:ext cx="10972800" cy="868680"/>
          </a:xfrm>
          <a:prstGeom prst="roundRect">
            <a:avLst/>
          </a:prstGeom>
          <a:solidFill>
            <a:srgbClr val="FFDCDC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dirty="0">
                <a:solidFill>
                  <a:srgbClr val="780000"/>
                </a:solidFill>
                <a:latin typeface="Aptos"/>
              </a:rPr>
              <a:t>Horsepower ratings in advertisements and engine nameplates must be interpreted carefully. They may refer to boiler, indicated, brake, pulley, or drawbar horsepower depending on manufacturer and period.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Testing Engines: The Winnipeg Tractor Trials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23: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Scientific measurement methods for comparing engine performance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965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Historical Context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Winnipeg Tractor Trials held between 1908 and 1913.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Originally conceived as industrial exhibition at principal railhead serving prairie provinces.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Agricultural researchers from Manitoba Agricultural College introduced scientific testing methods.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Event evolved from machinery exhibition into controlled engineering experiment.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Became forerunner of better-known Nebraska Tractor Tests after First World War.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74904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Key Innovation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Independently verified performance figures carried more weight than advertising claims.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Tests required way to measure power delivered at engine shaft: measurement of torque.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Solution developed by French engineer Gaspard de Prony nearly a century earlier.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2364</Words>
  <Application>Microsoft Office PowerPoint</Application>
  <PresentationFormat>Custom</PresentationFormat>
  <Paragraphs>238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Aptos</vt:lpstr>
      <vt:lpstr>Aptos Body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Gerald Dueck</cp:lastModifiedBy>
  <cp:revision>1</cp:revision>
  <dcterms:created xsi:type="dcterms:W3CDTF">2006-08-16T00:00:00Z</dcterms:created>
  <dcterms:modified xsi:type="dcterms:W3CDTF">2026-08-19T18:37:30Z</dcterms:modified>
</cp:coreProperties>
</file>