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E8422E-8246-4635-940B-77FFF2A703DA}" v="1" dt="2026-08-19T19:03:19.5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5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modSld">
      <pc:chgData name="Gerald Dueck" userId="ce5112bc0a128d3a" providerId="LiveId" clId="{E19E3638-7C51-45EF-AA9B-DE43B6D9E2D8}" dt="2026-08-19T19:03:27.244" v="21" actId="113"/>
      <pc:docMkLst>
        <pc:docMk/>
      </pc:docMkLst>
      <pc:sldChg chg="addSp delSp modSp mod">
        <pc:chgData name="Gerald Dueck" userId="ce5112bc0a128d3a" providerId="LiveId" clId="{E19E3638-7C51-45EF-AA9B-DE43B6D9E2D8}" dt="2026-08-19T19:03:27.244" v="21" actId="113"/>
        <pc:sldMkLst>
          <pc:docMk/>
          <pc:sldMk cId="0" sldId="262"/>
        </pc:sldMkLst>
        <pc:graphicFrameChg chg="del">
          <ac:chgData name="Gerald Dueck" userId="ce5112bc0a128d3a" providerId="LiveId" clId="{E19E3638-7C51-45EF-AA9B-DE43B6D9E2D8}" dt="2026-08-19T19:03:18.459" v="19" actId="478"/>
          <ac:graphicFrameMkLst>
            <pc:docMk/>
            <pc:sldMk cId="0" sldId="262"/>
            <ac:graphicFrameMk id="5" creationId="{00000000-0000-0000-0000-000000000000}"/>
          </ac:graphicFrameMkLst>
        </pc:graphicFrameChg>
        <pc:graphicFrameChg chg="add mod modGraphic">
          <ac:chgData name="Gerald Dueck" userId="ce5112bc0a128d3a" providerId="LiveId" clId="{E19E3638-7C51-45EF-AA9B-DE43B6D9E2D8}" dt="2026-08-19T19:03:27.244" v="21" actId="113"/>
          <ac:graphicFrameMkLst>
            <pc:docMk/>
            <pc:sldMk cId="0" sldId="262"/>
            <ac:graphicFrameMk id="6" creationId="{B0BBC59C-9101-7D5C-6BBA-AD1F0CB9F1A1}"/>
          </ac:graphicFrameMkLst>
        </pc:graphicFrameChg>
      </pc:sldChg>
      <pc:sldChg chg="addSp delSp modSp mod">
        <pc:chgData name="Gerald Dueck" userId="ce5112bc0a128d3a" providerId="LiveId" clId="{E19E3638-7C51-45EF-AA9B-DE43B6D9E2D8}" dt="2026-08-08T01:28:55.148" v="10" actId="14100"/>
        <pc:sldMkLst>
          <pc:docMk/>
          <pc:sldMk cId="0" sldId="265"/>
        </pc:sldMkLst>
        <pc:spChg chg="mod">
          <ac:chgData name="Gerald Dueck" userId="ce5112bc0a128d3a" providerId="LiveId" clId="{E19E3638-7C51-45EF-AA9B-DE43B6D9E2D8}" dt="2026-08-08T01:28:28.666" v="5" actId="1076"/>
          <ac:spMkLst>
            <pc:docMk/>
            <pc:sldMk cId="0" sldId="265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1:28:55.148" v="10" actId="14100"/>
          <ac:picMkLst>
            <pc:docMk/>
            <pc:sldMk cId="0" sldId="265"/>
            <ac:picMk id="8" creationId="{FFACAAC4-709C-E9B5-06A3-BF03CCCC4C40}"/>
          </ac:picMkLst>
        </pc:picChg>
      </pc:sldChg>
      <pc:sldChg chg="delSp modSp mod">
        <pc:chgData name="Gerald Dueck" userId="ce5112bc0a128d3a" providerId="LiveId" clId="{E19E3638-7C51-45EF-AA9B-DE43B6D9E2D8}" dt="2026-08-08T01:54:06.626" v="12" actId="1076"/>
        <pc:sldMkLst>
          <pc:docMk/>
          <pc:sldMk cId="0" sldId="267"/>
        </pc:sldMkLst>
        <pc:spChg chg="mod">
          <ac:chgData name="Gerald Dueck" userId="ce5112bc0a128d3a" providerId="LiveId" clId="{E19E3638-7C51-45EF-AA9B-DE43B6D9E2D8}" dt="2026-08-08T01:54:06.626" v="12" actId="1076"/>
          <ac:spMkLst>
            <pc:docMk/>
            <pc:sldMk cId="0" sldId="267"/>
            <ac:spMk id="6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08T01:54:46.724" v="16" actId="1076"/>
        <pc:sldMkLst>
          <pc:docMk/>
          <pc:sldMk cId="0" sldId="272"/>
        </pc:sldMkLst>
        <pc:picChg chg="add mod">
          <ac:chgData name="Gerald Dueck" userId="ce5112bc0a128d3a" providerId="LiveId" clId="{E19E3638-7C51-45EF-AA9B-DE43B6D9E2D8}" dt="2026-08-08T01:54:46.724" v="16" actId="1076"/>
          <ac:picMkLst>
            <pc:docMk/>
            <pc:sldMk cId="0" sldId="272"/>
            <ac:picMk id="8" creationId="{BA92CCDF-059D-F3BA-46AB-231D02F993AA}"/>
          </ac:picMkLst>
        </pc:picChg>
      </pc:sldChg>
      <pc:sldChg chg="modSp mod">
        <pc:chgData name="Gerald Dueck" userId="ce5112bc0a128d3a" providerId="LiveId" clId="{E19E3638-7C51-45EF-AA9B-DE43B6D9E2D8}" dt="2026-08-08T01:55:01.034" v="17" actId="14100"/>
        <pc:sldMkLst>
          <pc:docMk/>
          <pc:sldMk cId="0" sldId="275"/>
        </pc:sldMkLst>
        <pc:spChg chg="mod">
          <ac:chgData name="Gerald Dueck" userId="ce5112bc0a128d3a" providerId="LiveId" clId="{E19E3638-7C51-45EF-AA9B-DE43B6D9E2D8}" dt="2026-08-08T01:55:01.034" v="17" actId="14100"/>
          <ac:spMkLst>
            <pc:docMk/>
            <pc:sldMk cId="0" sldId="275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8T01:55:15.666" v="18" actId="14100"/>
        <pc:sldMkLst>
          <pc:docMk/>
          <pc:sldMk cId="0" sldId="277"/>
        </pc:sldMkLst>
        <pc:spChg chg="mod">
          <ac:chgData name="Gerald Dueck" userId="ce5112bc0a128d3a" providerId="LiveId" clId="{E19E3638-7C51-45EF-AA9B-DE43B6D9E2D8}" dt="2026-08-08T01:55:15.666" v="18" actId="14100"/>
          <ac:spMkLst>
            <pc:docMk/>
            <pc:sldMk cId="0" sldId="277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Pipe Markings and What They Mean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Pipe markings identify material, size, and manufacturing details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ABC PIPE
• ASTM A106 GR B
• ASME SA106 GR B
• NPS 2 SCH 80
• SMLS
• HEAT 12345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National Pipe Thread (NPT)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NPT threads are tapered and wedge together under tightening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371600"/>
            <a:ext cx="817753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Most common thread form used in North America is National Pipe Taper (NPT)
• NPT threads are tapered; both male and female become narrower toward end
• As connection tightens, threads wedge together creating seal
• Taper approximately 1 in 16, meaning diameter changes 1 inch over 16 inches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ACAAC4-709C-E9B5-06A3-BF03CCCC4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50" y="2822744"/>
            <a:ext cx="7200900" cy="383247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How Threads Are Cut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Pipe threads cut using manual ratchet or powered threading machine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Cut the pipe square
• Ream the inside to remove burrs
• Secure the pipe in the threader
• Apply cutting oil
• Advance the die head onto the pipe
• Cut until the thread reaches proper length
• Clean and inspect the threads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84048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Properly cut thread will:
• Have a smooth finish
• Show no torn or flattened crests
• Allow hand-tight engagement for several turns
• Tighten progressively as taper engages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Thread Engagement and Seal Location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Seal forms along flanks of tapered threads as they wedge together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22250" y="16764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Common misconception: seal occurs at end of pipe
• Seal forms along flanks of tapered threads during tightening
• Metal-to-metal contact and slight deformation produce primary seal
• Thread sealants lubricate and fill microscopic leak paths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Schedule 80 Threads Compared to Schedule 40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Thicker walls produce deeper, stronger threads in Schedule 80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Schedule 80 pipe develops deeper, stronger threads than Schedule 40
• More metal remains beneath thread root in Schedule 80
• Thread strength increases with thicker walls
• Resistance to thread damage improves
• Connection better suited to higher-pressure service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Schedule 80 threaded piping often specified where pressure, temperature, or mechanical stresses exceed Schedule 40 limits.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Thread Sealants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Sealants fill leak paths and lubricate threads during assembly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Thread sealants serve two purposes:
• Fill spiral leak paths
• Lubricate the threads during assembly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Common sealants include:
• PTFE (Teflon) tape
• Pipe dope (thread compound)
• PTFE tape combined with pipe dope
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NPTF (Dryseal Pipe Thread)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NPTF threads mechanically seal without tape or paste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NPTF (National Pipe Taper Fuel) also called Dryseal pipe thread
• Thread roots and crests deliberately crush and deform during tightening
• Metal-to-metal deformation eliminates spiral leak path
• Allows mechanical dry seal without requiring tape or paste
• Lubricant still often used to ease installation
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Overtightening Is a Problem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Excessive torque damages fittings and threads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Crack cast-iron fittings
• Distort valve bodies
• Damage thread profiles
• Make future disassembly extremely difficult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Excessive torque on threaded joints can crack cast-iron fittings and distort valve bodies.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94360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The objective is not maximum torque; it is proper thread engagement and sealing.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Galling in Threaded Joints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Galling is severe adhesive wear causing metal surfaces to cold-weld together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Galling occurs when two metal surfaces slide under pressure
• Microscopic welds form between threads, then tear apart
• Material transfers between threads in practical metal-to-metal seizure
• Pipe dope and PTFE tape are lubricants that reduce friction and prevent galling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92CCDF-059D-F3BA-46AB-231D02F99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650" y="1645920"/>
            <a:ext cx="5210175" cy="34766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Galling Occurs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Galling promoted by high pressure, lack of lubrication, and soft materials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Galling promoted by:
• High contact pressure
• Lack of lubrication
• Repeated assembly and disassembly
• Similar metals rubbing together
• Soft, ductile materials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56616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Particularly common with:
• Stainless-steel fasteners
• Stainless threaded pipe fittings
• Brass and bronze components
• High-torque threaded connections
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What Galled Threads Look Like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Galled threads appear rough, smeared, and may be impossible to turn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Rough and torn appearance
• Smeared or scored surface
• Covered with metallic debris
• Difficult or impossible to turn
• In severe cases, threads effectively seize together
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Common Pipe Markings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Markings identify manufacturer, specification, grade, size, schedule, method, and heat number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2834640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Term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Definition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Manufacturer Name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Identifies who produced the pipe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ASTM / ASME Specification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Identifies material standard; ASME designation adopted for pressure-retaining equipment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Grade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Identifies material grade; Grade B commonly used in steam piping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NPS (Nominal Pipe Size)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Indicates nominal pipe size such as 1", 1-1/2", or 2"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Schedule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Indicates wall thickness such as Schedule 40 or Schedule 80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Manufacturing Method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ERW (Electric Resistance Welded), SMLS (Seamless), EFW (Electric Fusion Welded)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Heat Number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Unique identifier linking pipe to steel mill production records and material test reports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Pipefitters Care About Galling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Friction without lubrication causes thread damage and assembly problems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Without a lubricant:
• More torque is required
• Threads can tear or deform
• Proper engagement may not be achieved
• Disassembly becomes difficult years later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7315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Thread compounds are valuable because they reduce friction, prevent galling, and allow proper thread engagement.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Functions of Pipe Dope and PTFE Tape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Thread sealants fill gaps, lubricate, and minimize damage during assembly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Fill microscopic leak paths
• Lubricate the threads
• Reduce friction during assembly
• Minimize galling and thread damage
• Allow deeper thread engagement before excessive torque develops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 lubricated NPT joint typically tightens farther than a dry joint using the same wrench force, resulting in a better mechanical seal and less damage.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Threaded Connections Summary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Proper thread sealing requires cutting, engagement, and avoiding overtightening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Tapered male and female threads wedge together as tightened
• Threads provide mechanical strength and primary seal
• Thread sealant fills microscopic leak paths
• Proper thread cutting, adequate engagement, and avoiding overtightening are essential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6553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A threaded connection seals because tapered threads wedge together, threads provide strength, and sealant fills microscopic leak paths.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the Heat Number Matters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Heat number links pipe to Material Test Report confirming compliance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Heat number identifies unique batch of steel from production
• Material Test Report (MTR) contains material properties and test results
• Matching heat number to MTR verifies correct material was supplied
• Inspector can confirm specification, chemical composition, and mechanical test results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Heat number is the link between physical pipe and documentation proving its compliance.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Pipefitters Should Care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Preserving pipe markings maintains material traceability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Markings indicate size, wall thickness, material, and manufacturing method
• Markings provide traceability to Material Test Report
• Good shops transfer heat number to cut pieces to preserve traceability
• Without markings, proving material compliance becomes difficult or impossible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Pipe markings are its identity card; preserving them is as important as making a good fit-up or weld.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Schedule 40 vs. Schedule 80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Outside diameter constant; schedule determines wall thickness and inside diameter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Nominal pipe size (NPS) is a designation, not actual measurement
• For given NPS, outside diameter (OD) remains constant regardless of schedule
• As wall thickness increases, inside diameter (ID) decreases
• Schedule 80 has thicker walls, greater pressure tolerance, and smaller flow area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Common Small-Bore Pipe Dimensions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Pipe dimensions vary by NPS and schedule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2048256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NPS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OD (in.)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Sch 40 Wall (in.)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Sch 40 ID (in.)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Sch 80 Wall (in.)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Sch 80 ID (in.)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1/2"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0.840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0.109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0.622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0.147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0.546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3/4"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1.050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0.113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0.824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0.154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0.742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1.315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0.133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1.049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0.179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0.957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1-1/4"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1.660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0.140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1.380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0.191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1.278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1-1/2"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1.900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0.145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1.610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0.200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1.500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2.375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0.154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2.067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0.218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1.939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Internal Flow Area Reduction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Schedule 80 pipe has significantly smaller flow area than Schedule 40</a:t>
            </a:r>
            <a:endParaRPr lang="en-US" sz="110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0BBC59C-9101-7D5C-6BBA-AD1F0CB9F1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573286"/>
              </p:ext>
            </p:extLst>
          </p:nvPr>
        </p:nvGraphicFramePr>
        <p:xfrm>
          <a:off x="2667000" y="2362200"/>
          <a:ext cx="6845299" cy="2133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9358">
                  <a:extLst>
                    <a:ext uri="{9D8B030D-6E8A-4147-A177-3AD203B41FA5}">
                      <a16:colId xmlns:a16="http://schemas.microsoft.com/office/drawing/2014/main" val="376864357"/>
                    </a:ext>
                  </a:extLst>
                </a:gridCol>
                <a:gridCol w="1893718">
                  <a:extLst>
                    <a:ext uri="{9D8B030D-6E8A-4147-A177-3AD203B41FA5}">
                      <a16:colId xmlns:a16="http://schemas.microsoft.com/office/drawing/2014/main" val="714835497"/>
                    </a:ext>
                  </a:extLst>
                </a:gridCol>
                <a:gridCol w="1893718">
                  <a:extLst>
                    <a:ext uri="{9D8B030D-6E8A-4147-A177-3AD203B41FA5}">
                      <a16:colId xmlns:a16="http://schemas.microsoft.com/office/drawing/2014/main" val="4156099849"/>
                    </a:ext>
                  </a:extLst>
                </a:gridCol>
                <a:gridCol w="2258505">
                  <a:extLst>
                    <a:ext uri="{9D8B030D-6E8A-4147-A177-3AD203B41FA5}">
                      <a16:colId xmlns:a16="http://schemas.microsoft.com/office/drawing/2014/main" val="247263039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b="1" u="none" strike="noStrike" dirty="0">
                          <a:effectLst/>
                        </a:rPr>
                        <a:t>NPS</a:t>
                      </a:r>
                      <a:endParaRPr lang="en-CA" sz="1800" b="1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b="1" u="none" strike="noStrike">
                          <a:effectLst/>
                        </a:rPr>
                        <a:t>Sch 40 Area (in²)</a:t>
                      </a:r>
                      <a:endParaRPr lang="en-CA" sz="1800" b="1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b="1" u="none" strike="noStrike">
                          <a:effectLst/>
                        </a:rPr>
                        <a:t>Sch 80 Area (in²)</a:t>
                      </a:r>
                      <a:endParaRPr lang="en-CA" sz="1800" b="1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b="1" u="none" strike="noStrike" dirty="0">
                          <a:effectLst/>
                        </a:rPr>
                        <a:t>Reduction</a:t>
                      </a:r>
                      <a:endParaRPr lang="en-CA" sz="1800" b="1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21344420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1/2"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0.304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0.234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23.00%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54655308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3/4"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0.533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0.432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18.90%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47940412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1"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0.864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0.719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16.80%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40156347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1-1/4"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1.496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1.283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14.20%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70612815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1-1/2"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2.036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1.767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13.20%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85963733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2"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3.356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2.953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12.00%</a:t>
                      </a:r>
                      <a:endParaRPr lang="en-CA" sz="1800" b="0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94342626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Flow Area Impact on Velocity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Smaller flow area increases steam velocity and pressure loss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Schedule 80 pipe carries steam 20-30% faster than Schedule 40 for same flow rate
• Increased velocity results in greater pressure loss, noise, and potential erosion
• 1/2" Schedule 80 carries steam about 30% faster than 1/2" Schedule 40
• 1" Schedule 80 carries steam about 20% faster than 1" Schedule 40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 = Q / A
• Reduction in area always results in increase in velocity when flow rate remains constant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 1/2" Schedule 80 pipe has roughly 23% less flow area than a 1/2" Schedule 40 pipe; even at 2" there is about 12% reduction. Pipe schedule affects pressure rating and system performance.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Threaded Pipe Connections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Threaded connections created by helical grooves machined into pipe and fitting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Threaded pipe common before welded systems became standard
• Still frequently used for small-bore steam piping (2" NPS and below)
• Mating threads pull components together creating pressure-tight joint
• Connection tightens as pipe is screwed into fitting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1798</Words>
  <Application>Microsoft Office PowerPoint</Application>
  <PresentationFormat>Custom</PresentationFormat>
  <Paragraphs>184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2026-08-19T19:03:27Z</dcterms:modified>
</cp:coreProperties>
</file>