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6" r:id="rId17"/>
    <p:sldId id="271" r:id="rId18"/>
    <p:sldId id="272" r:id="rId19"/>
    <p:sldId id="273" r:id="rId20"/>
    <p:sldId id="274" r:id="rId21"/>
    <p:sldId id="275" r:id="rId22"/>
  </p:sldIdLst>
  <p:sldSz cx="121793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8" d="100"/>
          <a:sy n="58" d="100"/>
        </p:scale>
        <p:origin x="78" y="10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rald Dueck" userId="ce5112bc0a128d3a" providerId="LiveId" clId="{E19E3638-7C51-45EF-AA9B-DE43B6D9E2D8}"/>
    <pc:docChg chg="undo custSel addSld modSld sldOrd">
      <pc:chgData name="Gerald Dueck" userId="ce5112bc0a128d3a" providerId="LiveId" clId="{E19E3638-7C51-45EF-AA9B-DE43B6D9E2D8}" dt="2026-08-16T05:07:47.990" v="33"/>
      <pc:docMkLst>
        <pc:docMk/>
      </pc:docMkLst>
      <pc:sldChg chg="modSp mod">
        <pc:chgData name="Gerald Dueck" userId="ce5112bc0a128d3a" providerId="LiveId" clId="{E19E3638-7C51-45EF-AA9B-DE43B6D9E2D8}" dt="2026-08-16T05:01:45.181" v="0" actId="14100"/>
        <pc:sldMkLst>
          <pc:docMk/>
          <pc:sldMk cId="0" sldId="267"/>
        </pc:sldMkLst>
        <pc:spChg chg="mod">
          <ac:chgData name="Gerald Dueck" userId="ce5112bc0a128d3a" providerId="LiveId" clId="{E19E3638-7C51-45EF-AA9B-DE43B6D9E2D8}" dt="2026-08-16T05:01:45.181" v="0" actId="14100"/>
          <ac:spMkLst>
            <pc:docMk/>
            <pc:sldMk cId="0" sldId="267"/>
            <ac:spMk id="5" creationId="{00000000-0000-0000-0000-000000000000}"/>
          </ac:spMkLst>
        </pc:spChg>
      </pc:sldChg>
      <pc:sldChg chg="addSp delSp modSp mod">
        <pc:chgData name="Gerald Dueck" userId="ce5112bc0a128d3a" providerId="LiveId" clId="{E19E3638-7C51-45EF-AA9B-DE43B6D9E2D8}" dt="2026-08-16T05:02:46.874" v="8" actId="14100"/>
        <pc:sldMkLst>
          <pc:docMk/>
          <pc:sldMk cId="0" sldId="269"/>
        </pc:sldMkLst>
        <pc:spChg chg="del">
          <ac:chgData name="Gerald Dueck" userId="ce5112bc0a128d3a" providerId="LiveId" clId="{E19E3638-7C51-45EF-AA9B-DE43B6D9E2D8}" dt="2026-08-16T05:02:25.451" v="4" actId="478"/>
          <ac:spMkLst>
            <pc:docMk/>
            <pc:sldMk cId="0" sldId="269"/>
            <ac:spMk id="5" creationId="{00000000-0000-0000-0000-000000000000}"/>
          </ac:spMkLst>
        </pc:spChg>
        <pc:spChg chg="mod">
          <ac:chgData name="Gerald Dueck" userId="ce5112bc0a128d3a" providerId="LiveId" clId="{E19E3638-7C51-45EF-AA9B-DE43B6D9E2D8}" dt="2026-08-16T05:02:46.874" v="8" actId="14100"/>
          <ac:spMkLst>
            <pc:docMk/>
            <pc:sldMk cId="0" sldId="269"/>
            <ac:spMk id="6" creationId="{00000000-0000-0000-0000-000000000000}"/>
          </ac:spMkLst>
        </pc:spChg>
        <pc:spChg chg="mod">
          <ac:chgData name="Gerald Dueck" userId="ce5112bc0a128d3a" providerId="LiveId" clId="{E19E3638-7C51-45EF-AA9B-DE43B6D9E2D8}" dt="2026-08-16T05:02:42.924" v="7" actId="14100"/>
          <ac:spMkLst>
            <pc:docMk/>
            <pc:sldMk cId="0" sldId="269"/>
            <ac:spMk id="7" creationId="{00000000-0000-0000-0000-000000000000}"/>
          </ac:spMkLst>
        </pc:spChg>
        <pc:picChg chg="add">
          <ac:chgData name="Gerald Dueck" userId="ce5112bc0a128d3a" providerId="LiveId" clId="{E19E3638-7C51-45EF-AA9B-DE43B6D9E2D8}" dt="2026-08-16T05:02:29.678" v="5" actId="22"/>
          <ac:picMkLst>
            <pc:docMk/>
            <pc:sldMk cId="0" sldId="269"/>
            <ac:picMk id="9" creationId="{C9091E73-38E7-C624-BFB6-FBF7BDD03D3A}"/>
          </ac:picMkLst>
        </pc:picChg>
      </pc:sldChg>
      <pc:sldChg chg="addSp delSp modSp mod">
        <pc:chgData name="Gerald Dueck" userId="ce5112bc0a128d3a" providerId="LiveId" clId="{E19E3638-7C51-45EF-AA9B-DE43B6D9E2D8}" dt="2026-08-16T05:07:34.515" v="31" actId="1076"/>
        <pc:sldMkLst>
          <pc:docMk/>
          <pc:sldMk cId="0" sldId="270"/>
        </pc:sldMkLst>
        <pc:spChg chg="add del">
          <ac:chgData name="Gerald Dueck" userId="ce5112bc0a128d3a" providerId="LiveId" clId="{E19E3638-7C51-45EF-AA9B-DE43B6D9E2D8}" dt="2026-08-16T05:07:03.918" v="27" actId="478"/>
          <ac:spMkLst>
            <pc:docMk/>
            <pc:sldMk cId="0" sldId="270"/>
            <ac:spMk id="5" creationId="{00000000-0000-0000-0000-000000000000}"/>
          </ac:spMkLst>
        </pc:spChg>
        <pc:spChg chg="mod">
          <ac:chgData name="Gerald Dueck" userId="ce5112bc0a128d3a" providerId="LiveId" clId="{E19E3638-7C51-45EF-AA9B-DE43B6D9E2D8}" dt="2026-08-16T05:07:23.255" v="29" actId="1076"/>
          <ac:spMkLst>
            <pc:docMk/>
            <pc:sldMk cId="0" sldId="270"/>
            <ac:spMk id="7" creationId="{00000000-0000-0000-0000-000000000000}"/>
          </ac:spMkLst>
        </pc:spChg>
        <pc:spChg chg="mod">
          <ac:chgData name="Gerald Dueck" userId="ce5112bc0a128d3a" providerId="LiveId" clId="{E19E3638-7C51-45EF-AA9B-DE43B6D9E2D8}" dt="2026-08-16T05:07:29.704" v="30" actId="1076"/>
          <ac:spMkLst>
            <pc:docMk/>
            <pc:sldMk cId="0" sldId="270"/>
            <ac:spMk id="8" creationId="{00000000-0000-0000-0000-000000000000}"/>
          </ac:spMkLst>
        </pc:spChg>
        <pc:spChg chg="mod">
          <ac:chgData name="Gerald Dueck" userId="ce5112bc0a128d3a" providerId="LiveId" clId="{E19E3638-7C51-45EF-AA9B-DE43B6D9E2D8}" dt="2026-08-16T05:07:34.515" v="31" actId="1076"/>
          <ac:spMkLst>
            <pc:docMk/>
            <pc:sldMk cId="0" sldId="270"/>
            <ac:spMk id="9" creationId="{00000000-0000-0000-0000-000000000000}"/>
          </ac:spMkLst>
        </pc:spChg>
        <pc:picChg chg="add del mod">
          <ac:chgData name="Gerald Dueck" userId="ce5112bc0a128d3a" providerId="LiveId" clId="{E19E3638-7C51-45EF-AA9B-DE43B6D9E2D8}" dt="2026-08-16T05:06:28.110" v="20" actId="931"/>
          <ac:picMkLst>
            <pc:docMk/>
            <pc:sldMk cId="0" sldId="270"/>
            <ac:picMk id="11" creationId="{D9D9DEFB-3A1A-C66B-328D-5E78406E9537}"/>
          </ac:picMkLst>
        </pc:picChg>
      </pc:sldChg>
      <pc:sldChg chg="addSp delSp modSp mod">
        <pc:chgData name="Gerald Dueck" userId="ce5112bc0a128d3a" providerId="LiveId" clId="{E19E3638-7C51-45EF-AA9B-DE43B6D9E2D8}" dt="2026-08-16T05:05:36.323" v="16" actId="14100"/>
        <pc:sldMkLst>
          <pc:docMk/>
          <pc:sldMk cId="0" sldId="271"/>
        </pc:sldMkLst>
        <pc:spChg chg="del">
          <ac:chgData name="Gerald Dueck" userId="ce5112bc0a128d3a" providerId="LiveId" clId="{E19E3638-7C51-45EF-AA9B-DE43B6D9E2D8}" dt="2026-08-16T05:05:00.899" v="9" actId="478"/>
          <ac:spMkLst>
            <pc:docMk/>
            <pc:sldMk cId="0" sldId="271"/>
            <ac:spMk id="5" creationId="{00000000-0000-0000-0000-000000000000}"/>
          </ac:spMkLst>
        </pc:spChg>
        <pc:spChg chg="mod">
          <ac:chgData name="Gerald Dueck" userId="ce5112bc0a128d3a" providerId="LiveId" clId="{E19E3638-7C51-45EF-AA9B-DE43B6D9E2D8}" dt="2026-08-16T05:05:23.229" v="14" actId="14100"/>
          <ac:spMkLst>
            <pc:docMk/>
            <pc:sldMk cId="0" sldId="271"/>
            <ac:spMk id="6" creationId="{00000000-0000-0000-0000-000000000000}"/>
          </ac:spMkLst>
        </pc:spChg>
        <pc:spChg chg="del">
          <ac:chgData name="Gerald Dueck" userId="ce5112bc0a128d3a" providerId="LiveId" clId="{E19E3638-7C51-45EF-AA9B-DE43B6D9E2D8}" dt="2026-08-16T05:05:11.885" v="12" actId="478"/>
          <ac:spMkLst>
            <pc:docMk/>
            <pc:sldMk cId="0" sldId="271"/>
            <ac:spMk id="7" creationId="{00000000-0000-0000-0000-000000000000}"/>
          </ac:spMkLst>
        </pc:spChg>
        <pc:spChg chg="mod">
          <ac:chgData name="Gerald Dueck" userId="ce5112bc0a128d3a" providerId="LiveId" clId="{E19E3638-7C51-45EF-AA9B-DE43B6D9E2D8}" dt="2026-08-16T05:05:36.323" v="16" actId="14100"/>
          <ac:spMkLst>
            <pc:docMk/>
            <pc:sldMk cId="0" sldId="271"/>
            <ac:spMk id="8" creationId="{00000000-0000-0000-0000-000000000000}"/>
          </ac:spMkLst>
        </pc:spChg>
        <pc:spChg chg="mod">
          <ac:chgData name="Gerald Dueck" userId="ce5112bc0a128d3a" providerId="LiveId" clId="{E19E3638-7C51-45EF-AA9B-DE43B6D9E2D8}" dt="2026-08-16T05:05:31.501" v="15" actId="1076"/>
          <ac:spMkLst>
            <pc:docMk/>
            <pc:sldMk cId="0" sldId="271"/>
            <ac:spMk id="9" creationId="{00000000-0000-0000-0000-000000000000}"/>
          </ac:spMkLst>
        </pc:spChg>
        <pc:picChg chg="add">
          <ac:chgData name="Gerald Dueck" userId="ce5112bc0a128d3a" providerId="LiveId" clId="{E19E3638-7C51-45EF-AA9B-DE43B6D9E2D8}" dt="2026-08-16T05:05:01.336" v="10" actId="22"/>
          <ac:picMkLst>
            <pc:docMk/>
            <pc:sldMk cId="0" sldId="271"/>
            <ac:picMk id="11" creationId="{29BCD172-0A43-EF57-9742-94B447DC229F}"/>
          </ac:picMkLst>
        </pc:picChg>
      </pc:sldChg>
      <pc:sldChg chg="addSp modSp new mod ord">
        <pc:chgData name="Gerald Dueck" userId="ce5112bc0a128d3a" providerId="LiveId" clId="{E19E3638-7C51-45EF-AA9B-DE43B6D9E2D8}" dt="2026-08-16T05:07:47.990" v="33"/>
        <pc:sldMkLst>
          <pc:docMk/>
          <pc:sldMk cId="1199215382" sldId="276"/>
        </pc:sldMkLst>
        <pc:picChg chg="add mod">
          <ac:chgData name="Gerald Dueck" userId="ce5112bc0a128d3a" providerId="LiveId" clId="{E19E3638-7C51-45EF-AA9B-DE43B6D9E2D8}" dt="2026-08-16T05:06:44.952" v="26"/>
          <ac:picMkLst>
            <pc:docMk/>
            <pc:sldMk cId="1199215382" sldId="276"/>
            <ac:picMk id="3" creationId="{17C83D4C-64A9-DE43-677A-DBFAE61482C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Chapter 20 Summary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Material Test Reports and traceability</a:t>
            </a:r>
            <a:endParaRPr lang="en-US" sz="1100"/>
          </a:p>
        </p:txBody>
      </p:sp>
      <p:sp>
        <p:nvSpPr>
          <p:cNvPr id="5" name="AutoShape 5"/>
          <p:cNvSpPr/>
          <p:nvPr/>
        </p:nvSpPr>
        <p:spPr>
          <a:xfrm>
            <a:off x="274320" y="1645920"/>
            <a:ext cx="10972800" cy="22402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MTR is a document that provides evidence that a material meets a specified standard</a:t>
            </a:r>
            <a:endParaRPr lang="en-US"/>
          </a:p>
          <a:p>
            <a:pPr>
              <a:buFont typeface="Arial"/>
              <a:buChar char="•"/>
            </a:pPr>
            <a:r>
              <a:rPr lang="en-US" sz="1800" b="0">
                <a:solidFill>
                  <a:srgbClr val="282828"/>
                </a:solidFill>
                <a:latin typeface="Aptos"/>
              </a:rPr>
              <a:t>Used for pipe, fittings, flanges, valves, pressure vessel components, and structural materials</a:t>
            </a:r>
          </a:p>
          <a:p>
            <a:pPr>
              <a:buFont typeface="Arial"/>
              <a:buChar char="•"/>
            </a:pPr>
            <a:r>
              <a:rPr lang="en-US" sz="1800" b="0">
                <a:solidFill>
                  <a:srgbClr val="282828"/>
                </a:solidFill>
                <a:latin typeface="Aptos"/>
              </a:rPr>
              <a:t>Answers the question: How do we know this material is what the supplier claims it is?</a:t>
            </a:r>
          </a:p>
          <a:p>
            <a:pPr>
              <a:buFont typeface="Arial"/>
              <a:buChar char="•"/>
            </a:pPr>
            <a:r>
              <a:rPr lang="en-US" sz="1800" b="0">
                <a:solidFill>
                  <a:srgbClr val="282828"/>
                </a:solidFill>
                <a:latin typeface="Aptos"/>
              </a:rPr>
              <a:t>Provides documented evidence of chemical composition, mechanical properties, manufacturing information, and traceability</a:t>
            </a:r>
          </a:p>
          <a:p>
            <a:pPr>
              <a:buFont typeface="Arial"/>
              <a:buChar char="•"/>
            </a:pPr>
            <a:r>
              <a:rPr lang="en-US" sz="1800" b="0">
                <a:solidFill>
                  <a:srgbClr val="282828"/>
                </a:solidFill>
                <a:latin typeface="Aptos"/>
              </a:rPr>
              <a:t>Heat number links physical component to its documentation</a:t>
            </a:r>
          </a:p>
          <a:p>
            <a:pPr>
              <a:buFont typeface="Arial"/>
              <a:buChar char="•"/>
            </a:pPr>
            <a:r>
              <a:rPr lang="en-US" sz="1800" b="0">
                <a:solidFill>
                  <a:srgbClr val="282828"/>
                </a:solidFill>
                <a:latin typeface="Aptos"/>
              </a:rPr>
              <a:t>Maintaining traceability is essential for quality control and code compliance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Missing Traceability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Consequences of lost heat number identification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Component status when heat number is lost</a:t>
            </a:r>
            <a:endParaRPr lang="en-US"/>
          </a:p>
          <a:p>
            <a:pPr>
              <a:buFont typeface="Arial"/>
              <a:buChar char="•"/>
            </a:pPr>
            <a:r>
              <a:rPr lang="en-US" sz="1800" b="0">
                <a:solidFill>
                  <a:srgbClr val="282828"/>
                </a:solidFill>
                <a:latin typeface="Aptos"/>
              </a:rPr>
              <a:t>Component does not necessarily become defective if heat number is lost</a:t>
            </a:r>
          </a:p>
          <a:p>
            <a:pPr>
              <a:buFont typeface="Arial"/>
              <a:buChar char="•"/>
            </a:pPr>
            <a:r>
              <a:rPr lang="en-US" sz="1800" b="0">
                <a:solidFill>
                  <a:srgbClr val="282828"/>
                </a:solidFill>
                <a:latin typeface="Aptos"/>
              </a:rPr>
              <a:t>However, it may no longer be possible to prove compliance</a:t>
            </a:r>
          </a:p>
        </p:txBody>
      </p:sp>
      <p:sp>
        <p:nvSpPr>
          <p:cNvPr id="6" name="AutoShape 6"/>
          <p:cNvSpPr/>
          <p:nvPr/>
        </p:nvSpPr>
        <p:spPr>
          <a:xfrm>
            <a:off x="274320" y="292608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Cannot be established without traceability</a:t>
            </a:r>
            <a:endParaRPr lang="en-US"/>
          </a:p>
          <a:p>
            <a:pPr>
              <a:buFont typeface="Arial"/>
              <a:buChar char="•"/>
            </a:pPr>
            <a:r>
              <a:rPr lang="en-US" sz="1800" b="0">
                <a:solidFill>
                  <a:srgbClr val="282828"/>
                </a:solidFill>
                <a:latin typeface="Aptos"/>
              </a:rPr>
              <a:t>What specification it meets</a:t>
            </a:r>
          </a:p>
          <a:p>
            <a:pPr>
              <a:buFont typeface="Arial"/>
              <a:buChar char="•"/>
            </a:pPr>
            <a:r>
              <a:rPr lang="en-US" sz="1800" b="0">
                <a:solidFill>
                  <a:srgbClr val="282828"/>
                </a:solidFill>
                <a:latin typeface="Aptos"/>
              </a:rPr>
              <a:t>Which heat it came from</a:t>
            </a:r>
          </a:p>
          <a:p>
            <a:pPr>
              <a:buFont typeface="Arial"/>
              <a:buChar char="•"/>
            </a:pPr>
            <a:r>
              <a:rPr lang="en-US" sz="1800" b="0">
                <a:solidFill>
                  <a:srgbClr val="282828"/>
                </a:solidFill>
                <a:latin typeface="Aptos"/>
              </a:rPr>
              <a:t>Which MTR applies to it</a:t>
            </a:r>
          </a:p>
        </p:txBody>
      </p:sp>
      <p:sp>
        <p:nvSpPr>
          <p:cNvPr id="7" name="AutoShape 7"/>
          <p:cNvSpPr/>
          <p:nvPr/>
        </p:nvSpPr>
        <p:spPr>
          <a:xfrm>
            <a:off x="274320" y="448056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In code work, lack of traceability can create significant problems during inspection</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Why Pipefitters Should Care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Importance of traceability to installation practices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Material traceability is not solely an engineering concern</a:t>
            </a:r>
            <a:endParaRPr lang="en-US"/>
          </a:p>
          <a:p>
            <a:pPr>
              <a:buFont typeface="Arial"/>
              <a:buChar char="•"/>
            </a:pPr>
            <a:r>
              <a:rPr lang="en-US" sz="1800" b="0">
                <a:solidFill>
                  <a:srgbClr val="282828"/>
                </a:solidFill>
                <a:latin typeface="Aptos"/>
              </a:rPr>
              <a:t>When markings are removed, painted over, or discarded, the connection between component and documentation may be lost</a:t>
            </a:r>
          </a:p>
          <a:p>
            <a:pPr>
              <a:buFont typeface="Arial"/>
              <a:buChar char="•"/>
            </a:pPr>
            <a:r>
              <a:rPr lang="en-US" sz="1800" b="0">
                <a:solidFill>
                  <a:srgbClr val="282828"/>
                </a:solidFill>
                <a:latin typeface="Aptos"/>
              </a:rPr>
              <a:t>Maintaining traceability helps ensure correct materials are installed and compliance can be demonstrated during inspections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Key Takeaway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Essential understanding of MTRs and material traceability</a:t>
            </a:r>
            <a:endParaRPr lang="en-US" sz="1100"/>
          </a:p>
        </p:txBody>
      </p:sp>
      <p:sp>
        <p:nvSpPr>
          <p:cNvPr id="5" name="AutoShape 5"/>
          <p:cNvSpPr/>
          <p:nvPr/>
        </p:nvSpPr>
        <p:spPr>
          <a:xfrm>
            <a:off x="274320" y="5212080"/>
            <a:ext cx="10972800" cy="1051560"/>
          </a:xfrm>
          <a:prstGeom prst="roundRect">
            <a:avLst/>
          </a:prstGeom>
          <a:solidFill>
            <a:srgbClr val="D2EBD2"/>
          </a:solidFill>
        </p:spPr>
        <p:txBody>
          <a:bodyPr rtlCol="0" anchor="t"/>
          <a:lstStyle/>
          <a:p>
            <a:pPr algn="l">
              <a:defRPr/>
            </a:pPr>
            <a:r>
              <a:rPr lang="en-US" sz="1800" dirty="0">
                <a:solidFill>
                  <a:srgbClr val="145014"/>
                </a:solidFill>
                <a:latin typeface="Aptos"/>
              </a:rPr>
              <a:t>A Material Test Report is the document that proves a material meets its specified requirements. The heat number provides the link between the physical component and the MTR. Maintaining that link is essential for material traceability, quality control, and code compliance.</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Sample Documents Overview</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Material traceability documentation chain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No single document contains all information</a:t>
            </a:r>
            <a:endParaRPr lang="en-US"/>
          </a:p>
          <a:p>
            <a:pPr>
              <a:buFont typeface="Arial"/>
              <a:buChar char="•"/>
            </a:pPr>
            <a:r>
              <a:rPr lang="en-US" sz="1800" b="0">
                <a:solidFill>
                  <a:srgbClr val="282828"/>
                </a:solidFill>
                <a:latin typeface="Aptos"/>
              </a:rPr>
              <a:t>Invoice, material certificates, and heat numbers work together to create chain of traceability</a:t>
            </a:r>
          </a:p>
          <a:p>
            <a:pPr>
              <a:buFont typeface="Arial"/>
              <a:buChar char="•"/>
            </a:pPr>
            <a:r>
              <a:rPr lang="en-US" sz="1800" b="0">
                <a:solidFill>
                  <a:srgbClr val="282828"/>
                </a:solidFill>
                <a:latin typeface="Aptos"/>
              </a:rPr>
              <a:t>Chain links purchased component to manufacturer's test records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Invoice Document</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Role of invoice in establishing traceability</a:t>
            </a:r>
            <a:endParaRPr lang="en-US" sz="1100"/>
          </a:p>
        </p:txBody>
      </p:sp>
      <p:sp>
        <p:nvSpPr>
          <p:cNvPr id="6" name="AutoShape 6"/>
          <p:cNvSpPr/>
          <p:nvPr/>
        </p:nvSpPr>
        <p:spPr>
          <a:xfrm>
            <a:off x="274320" y="1645920"/>
            <a:ext cx="3681730" cy="2240280"/>
          </a:xfrm>
          <a:prstGeom prst="roundRect">
            <a:avLst/>
          </a:prstGeom>
          <a:solidFill>
            <a:srgbClr val="F5E8DA"/>
          </a:solidFill>
        </p:spPr>
        <p:txBody>
          <a:bodyPr rtlCol="0" anchor="t"/>
          <a:lstStyle/>
          <a:p>
            <a:pPr algn="l">
              <a:defRPr/>
            </a:pPr>
            <a:r>
              <a:rPr lang="en-US" sz="1800" b="1" dirty="0">
                <a:solidFill>
                  <a:srgbClr val="282828"/>
                </a:solidFill>
                <a:latin typeface="Aptos"/>
              </a:rPr>
              <a:t>Invoice information</a:t>
            </a:r>
            <a:endParaRPr lang="en-US" dirty="0"/>
          </a:p>
          <a:p>
            <a:pPr>
              <a:buFont typeface="Arial"/>
              <a:buChar char="•"/>
            </a:pPr>
            <a:r>
              <a:rPr lang="en-US" sz="1800" b="0" dirty="0">
                <a:solidFill>
                  <a:srgbClr val="282828"/>
                </a:solidFill>
                <a:latin typeface="Aptos"/>
              </a:rPr>
              <a:t>Part number</a:t>
            </a:r>
          </a:p>
          <a:p>
            <a:pPr>
              <a:buFont typeface="Arial"/>
              <a:buChar char="•"/>
            </a:pPr>
            <a:r>
              <a:rPr lang="en-US" sz="1800" b="0" dirty="0">
                <a:solidFill>
                  <a:srgbClr val="282828"/>
                </a:solidFill>
                <a:latin typeface="Aptos"/>
              </a:rPr>
              <a:t>Material description</a:t>
            </a:r>
          </a:p>
          <a:p>
            <a:pPr>
              <a:buFont typeface="Arial"/>
              <a:buChar char="•"/>
            </a:pPr>
            <a:r>
              <a:rPr lang="en-US" sz="1800" b="0" dirty="0">
                <a:solidFill>
                  <a:srgbClr val="282828"/>
                </a:solidFill>
                <a:latin typeface="Aptos"/>
              </a:rPr>
              <a:t>Size</a:t>
            </a:r>
          </a:p>
          <a:p>
            <a:pPr>
              <a:buFont typeface="Arial"/>
              <a:buChar char="•"/>
            </a:pPr>
            <a:r>
              <a:rPr lang="en-US" sz="1800" b="0" dirty="0">
                <a:solidFill>
                  <a:srgbClr val="282828"/>
                </a:solidFill>
                <a:latin typeface="Aptos"/>
              </a:rPr>
              <a:t>Quantity</a:t>
            </a:r>
          </a:p>
          <a:p>
            <a:pPr>
              <a:buFont typeface="Arial"/>
              <a:buChar char="•"/>
            </a:pPr>
            <a:r>
              <a:rPr lang="en-US" sz="1800" b="0" dirty="0">
                <a:solidFill>
                  <a:srgbClr val="282828"/>
                </a:solidFill>
                <a:latin typeface="Aptos"/>
              </a:rPr>
              <a:t>Manufacturer</a:t>
            </a:r>
          </a:p>
          <a:p>
            <a:pPr>
              <a:buFont typeface="Arial"/>
              <a:buChar char="•"/>
            </a:pPr>
            <a:r>
              <a:rPr lang="en-US" sz="1800" b="0" dirty="0">
                <a:solidFill>
                  <a:srgbClr val="282828"/>
                </a:solidFill>
                <a:latin typeface="Aptos"/>
              </a:rPr>
              <a:t>Purchase information</a:t>
            </a:r>
          </a:p>
        </p:txBody>
      </p:sp>
      <p:sp>
        <p:nvSpPr>
          <p:cNvPr id="7" name="AutoShape 7"/>
          <p:cNvSpPr/>
          <p:nvPr/>
        </p:nvSpPr>
        <p:spPr>
          <a:xfrm>
            <a:off x="274320" y="4023360"/>
            <a:ext cx="3681730" cy="2651760"/>
          </a:xfrm>
          <a:prstGeom prst="roundRect">
            <a:avLst/>
          </a:prstGeom>
          <a:solidFill>
            <a:srgbClr val="F5E8DA"/>
          </a:solidFill>
        </p:spPr>
        <p:txBody>
          <a:bodyPr rtlCol="0" anchor="t"/>
          <a:lstStyle/>
          <a:p>
            <a:pPr algn="l">
              <a:buFont typeface="Arial"/>
              <a:buChar char="•"/>
              <a:defRPr/>
            </a:pPr>
            <a:r>
              <a:rPr lang="en-US" sz="1800" b="0" dirty="0">
                <a:solidFill>
                  <a:srgbClr val="282828"/>
                </a:solidFill>
                <a:latin typeface="Aptos"/>
              </a:rPr>
              <a:t>Identifies the material that was purchased and received</a:t>
            </a:r>
            <a:endParaRPr lang="en-US" dirty="0"/>
          </a:p>
          <a:p>
            <a:pPr>
              <a:buFont typeface="Arial"/>
              <a:buChar char="•"/>
            </a:pPr>
            <a:r>
              <a:rPr lang="en-US" sz="1800" b="0" dirty="0">
                <a:solidFill>
                  <a:srgbClr val="282828"/>
                </a:solidFill>
                <a:latin typeface="Aptos"/>
              </a:rPr>
              <a:t>Handwritten heat numbers create connection between items on invoice and supporting material certificates</a:t>
            </a:r>
          </a:p>
          <a:p>
            <a:pPr>
              <a:buFont typeface="Arial"/>
              <a:buChar char="•"/>
            </a:pPr>
            <a:r>
              <a:rPr lang="en-US" sz="1800" b="0" dirty="0">
                <a:solidFill>
                  <a:srgbClr val="282828"/>
                </a:solidFill>
                <a:latin typeface="Aptos"/>
              </a:rPr>
              <a:t>Acts as first link in traceability chain</a:t>
            </a:r>
          </a:p>
        </p:txBody>
      </p:sp>
      <p:pic>
        <p:nvPicPr>
          <p:cNvPr id="9" name="Picture 8">
            <a:extLst>
              <a:ext uri="{FF2B5EF4-FFF2-40B4-BE49-F238E27FC236}">
                <a16:creationId xmlns:a16="http://schemas.microsoft.com/office/drawing/2014/main" id="{C9091E73-38E7-C624-BFB6-FBF7BDD03D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8450" y="1712668"/>
            <a:ext cx="7529512" cy="343266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Mill Test Certificate</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Pipe material documentation and test results</a:t>
            </a:r>
            <a:endParaRPr lang="en-US" sz="1100"/>
          </a:p>
        </p:txBody>
      </p:sp>
      <p:sp>
        <p:nvSpPr>
          <p:cNvPr id="6" name="AutoShape 6"/>
          <p:cNvSpPr/>
          <p:nvPr/>
        </p:nvSpPr>
        <p:spPr>
          <a:xfrm>
            <a:off x="274320" y="1645920"/>
            <a:ext cx="6400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Heat number and description on certificate connect document to invoice</a:t>
            </a:r>
            <a:endParaRPr lang="en-US"/>
          </a:p>
          <a:p>
            <a:pPr>
              <a:buFont typeface="Arial"/>
              <a:buChar char="•"/>
            </a:pPr>
            <a:r>
              <a:rPr lang="en-US" sz="1800" b="0">
                <a:solidFill>
                  <a:srgbClr val="282828"/>
                </a:solidFill>
                <a:latin typeface="Aptos"/>
              </a:rPr>
              <a:t>Example: Heat 18R103 identifies 1/2" XH X WT 0.147" X 21 FEET pipe</a:t>
            </a:r>
          </a:p>
        </p:txBody>
      </p:sp>
      <p:sp>
        <p:nvSpPr>
          <p:cNvPr id="7" name="AutoShape 7"/>
          <p:cNvSpPr/>
          <p:nvPr/>
        </p:nvSpPr>
        <p:spPr>
          <a:xfrm>
            <a:off x="7137631" y="868680"/>
            <a:ext cx="4748530" cy="3611880"/>
          </a:xfrm>
          <a:prstGeom prst="roundRect">
            <a:avLst/>
          </a:prstGeom>
          <a:solidFill>
            <a:srgbClr val="F5E8DA"/>
          </a:solidFill>
        </p:spPr>
        <p:txBody>
          <a:bodyPr rtlCol="0" anchor="t"/>
          <a:lstStyle/>
          <a:p>
            <a:pPr algn="l">
              <a:defRPr/>
            </a:pPr>
            <a:r>
              <a:rPr lang="en-US" sz="1800" b="1">
                <a:solidFill>
                  <a:srgbClr val="282828"/>
                </a:solidFill>
                <a:latin typeface="Aptos"/>
              </a:rPr>
              <a:t>Typical mill test certificate contains</a:t>
            </a:r>
            <a:endParaRPr lang="en-US"/>
          </a:p>
          <a:p>
            <a:pPr>
              <a:buFont typeface="Arial"/>
              <a:buChar char="•"/>
            </a:pPr>
            <a:r>
              <a:rPr lang="en-US" sz="1800" b="0">
                <a:solidFill>
                  <a:srgbClr val="282828"/>
                </a:solidFill>
                <a:latin typeface="Aptos"/>
              </a:rPr>
              <a:t>Manufacturer information</a:t>
            </a:r>
          </a:p>
          <a:p>
            <a:pPr>
              <a:buFont typeface="Arial"/>
              <a:buChar char="•"/>
            </a:pPr>
            <a:r>
              <a:rPr lang="en-US" sz="1800" b="0">
                <a:solidFill>
                  <a:srgbClr val="282828"/>
                </a:solidFill>
                <a:latin typeface="Aptos"/>
              </a:rPr>
              <a:t>Material specification</a:t>
            </a:r>
          </a:p>
          <a:p>
            <a:pPr>
              <a:buFont typeface="Arial"/>
              <a:buChar char="•"/>
            </a:pPr>
            <a:r>
              <a:rPr lang="en-US" sz="1800" b="0">
                <a:solidFill>
                  <a:srgbClr val="282828"/>
                </a:solidFill>
                <a:latin typeface="Aptos"/>
              </a:rPr>
              <a:t>Material grade</a:t>
            </a:r>
          </a:p>
          <a:p>
            <a:pPr>
              <a:buFont typeface="Arial"/>
              <a:buChar char="•"/>
            </a:pPr>
            <a:r>
              <a:rPr lang="en-US" sz="1800" b="0">
                <a:solidFill>
                  <a:srgbClr val="282828"/>
                </a:solidFill>
                <a:latin typeface="Aptos"/>
              </a:rPr>
              <a:t>Heat number</a:t>
            </a:r>
          </a:p>
          <a:p>
            <a:pPr>
              <a:buFont typeface="Arial"/>
              <a:buChar char="•"/>
            </a:pPr>
            <a:r>
              <a:rPr lang="en-US" sz="1800" b="0">
                <a:solidFill>
                  <a:srgbClr val="282828"/>
                </a:solidFill>
                <a:latin typeface="Aptos"/>
              </a:rPr>
              <a:t>Size and dimensions</a:t>
            </a:r>
          </a:p>
          <a:p>
            <a:pPr>
              <a:buFont typeface="Arial"/>
              <a:buChar char="•"/>
            </a:pPr>
            <a:r>
              <a:rPr lang="en-US" sz="1800" b="0">
                <a:solidFill>
                  <a:srgbClr val="282828"/>
                </a:solidFill>
                <a:latin typeface="Aptos"/>
              </a:rPr>
              <a:t>Chemical composition</a:t>
            </a:r>
          </a:p>
          <a:p>
            <a:pPr>
              <a:buFont typeface="Arial"/>
              <a:buChar char="•"/>
            </a:pPr>
            <a:r>
              <a:rPr lang="en-US" sz="1800" b="0">
                <a:solidFill>
                  <a:srgbClr val="282828"/>
                </a:solidFill>
                <a:latin typeface="Aptos"/>
              </a:rPr>
              <a:t>Mechanical properties</a:t>
            </a:r>
          </a:p>
          <a:p>
            <a:pPr>
              <a:buFont typeface="Arial"/>
              <a:buChar char="•"/>
            </a:pPr>
            <a:r>
              <a:rPr lang="en-US" sz="1800" b="0">
                <a:solidFill>
                  <a:srgbClr val="282828"/>
                </a:solidFill>
                <a:latin typeface="Aptos"/>
              </a:rPr>
              <a:t>Heat treatment information</a:t>
            </a:r>
          </a:p>
          <a:p>
            <a:pPr>
              <a:buFont typeface="Arial"/>
              <a:buChar char="•"/>
            </a:pPr>
            <a:r>
              <a:rPr lang="en-US" sz="1800" b="0">
                <a:solidFill>
                  <a:srgbClr val="282828"/>
                </a:solidFill>
                <a:latin typeface="Aptos"/>
              </a:rPr>
              <a:t>Hydrostatic test results</a:t>
            </a:r>
          </a:p>
          <a:p>
            <a:pPr>
              <a:buFont typeface="Arial"/>
              <a:buChar char="•"/>
            </a:pPr>
            <a:r>
              <a:rPr lang="en-US" sz="1800" b="0">
                <a:solidFill>
                  <a:srgbClr val="282828"/>
                </a:solidFill>
                <a:latin typeface="Aptos"/>
              </a:rPr>
              <a:t>Non-destructive examination results</a:t>
            </a:r>
          </a:p>
          <a:p>
            <a:pPr>
              <a:buFont typeface="Arial"/>
              <a:buChar char="•"/>
            </a:pPr>
            <a:r>
              <a:rPr lang="en-US" sz="1800" b="0">
                <a:solidFill>
                  <a:srgbClr val="282828"/>
                </a:solidFill>
                <a:latin typeface="Aptos"/>
              </a:rPr>
              <a:t>Certification statement</a:t>
            </a:r>
          </a:p>
        </p:txBody>
      </p:sp>
      <p:sp>
        <p:nvSpPr>
          <p:cNvPr id="8" name="AutoShape 8"/>
          <p:cNvSpPr/>
          <p:nvPr/>
        </p:nvSpPr>
        <p:spPr>
          <a:xfrm>
            <a:off x="293139" y="3257204"/>
            <a:ext cx="6400800" cy="1691640"/>
          </a:xfrm>
          <a:prstGeom prst="roundRect">
            <a:avLst/>
          </a:prstGeom>
          <a:solidFill>
            <a:srgbClr val="F5E8DA"/>
          </a:solidFill>
        </p:spPr>
        <p:txBody>
          <a:bodyPr rtlCol="0" anchor="t"/>
          <a:lstStyle/>
          <a:p>
            <a:pPr algn="l">
              <a:defRPr/>
            </a:pPr>
            <a:r>
              <a:rPr lang="en-US" sz="1800" b="1" dirty="0">
                <a:solidFill>
                  <a:srgbClr val="282828"/>
                </a:solidFill>
                <a:latin typeface="Aptos"/>
              </a:rPr>
              <a:t>Example certificate identifies pipe as</a:t>
            </a:r>
            <a:endParaRPr lang="en-US" dirty="0"/>
          </a:p>
          <a:p>
            <a:pPr>
              <a:buFont typeface="Arial"/>
              <a:buChar char="•"/>
            </a:pPr>
            <a:r>
              <a:rPr lang="en-US" sz="1800" b="0" dirty="0">
                <a:solidFill>
                  <a:srgbClr val="282828"/>
                </a:solidFill>
                <a:latin typeface="Aptos"/>
              </a:rPr>
              <a:t>ASTM A106 Grade B</a:t>
            </a:r>
          </a:p>
          <a:p>
            <a:pPr>
              <a:buFont typeface="Arial"/>
              <a:buChar char="•"/>
            </a:pPr>
            <a:r>
              <a:rPr lang="en-US" sz="1800" b="0" dirty="0">
                <a:solidFill>
                  <a:srgbClr val="282828"/>
                </a:solidFill>
                <a:latin typeface="Aptos"/>
              </a:rPr>
              <a:t>ASME SA106 Grade B</a:t>
            </a:r>
          </a:p>
          <a:p>
            <a:pPr>
              <a:buFont typeface="Arial"/>
              <a:buChar char="•"/>
            </a:pPr>
            <a:r>
              <a:rPr lang="en-US" sz="1800" b="0" dirty="0">
                <a:solidFill>
                  <a:srgbClr val="282828"/>
                </a:solidFill>
                <a:latin typeface="Aptos"/>
              </a:rPr>
              <a:t>Heat Number 18R103</a:t>
            </a:r>
          </a:p>
          <a:p>
            <a:pPr>
              <a:buFont typeface="Arial"/>
              <a:buChar char="•"/>
            </a:pPr>
            <a:r>
              <a:rPr lang="en-US" sz="1800" b="0" dirty="0">
                <a:solidFill>
                  <a:srgbClr val="282828"/>
                </a:solidFill>
                <a:latin typeface="Aptos"/>
              </a:rPr>
              <a:t>1/2" extra-heavy seamless pipe</a:t>
            </a:r>
          </a:p>
        </p:txBody>
      </p:sp>
      <p:sp>
        <p:nvSpPr>
          <p:cNvPr id="9" name="AutoShape 9"/>
          <p:cNvSpPr/>
          <p:nvPr/>
        </p:nvSpPr>
        <p:spPr>
          <a:xfrm>
            <a:off x="293139" y="5212080"/>
            <a:ext cx="6400800" cy="1417320"/>
          </a:xfrm>
          <a:prstGeom prst="roundRect">
            <a:avLst/>
          </a:prstGeom>
          <a:solidFill>
            <a:srgbClr val="F5E8DA"/>
          </a:solidFill>
        </p:spPr>
        <p:txBody>
          <a:bodyPr rtlCol="0" anchor="t"/>
          <a:lstStyle/>
          <a:p>
            <a:pPr algn="l">
              <a:buFont typeface="Arial"/>
              <a:buChar char="•"/>
              <a:defRPr/>
            </a:pPr>
            <a:r>
              <a:rPr lang="en-US" sz="1800" b="0" dirty="0">
                <a:solidFill>
                  <a:srgbClr val="282828"/>
                </a:solidFill>
                <a:latin typeface="Aptos"/>
              </a:rPr>
              <a:t>Chemical analysis demonstrates material composition meets applicable specification</a:t>
            </a:r>
            <a:endParaRPr lang="en-US" dirty="0"/>
          </a:p>
          <a:p>
            <a:pPr>
              <a:buFont typeface="Arial"/>
              <a:buChar char="•"/>
            </a:pPr>
            <a:r>
              <a:rPr lang="en-US" sz="1800" b="0" dirty="0">
                <a:solidFill>
                  <a:srgbClr val="282828"/>
                </a:solidFill>
                <a:latin typeface="Aptos"/>
              </a:rPr>
              <a:t>Mechanical test results demonstrate required strength properties have been achieved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C83D4C-64A9-DE43-677A-DBFAE61482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5721" y="0"/>
            <a:ext cx="9887857" cy="6858000"/>
          </a:xfrm>
          <a:prstGeom prst="rect">
            <a:avLst/>
          </a:prstGeom>
        </p:spPr>
      </p:pic>
    </p:spTree>
    <p:extLst>
      <p:ext uri="{BB962C8B-B14F-4D97-AF65-F5344CB8AC3E}">
        <p14:creationId xmlns:p14="http://schemas.microsoft.com/office/powerpoint/2010/main" val="1199215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Certificate of Test</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Fitting material documentation and test results</a:t>
            </a:r>
            <a:endParaRPr lang="en-US" sz="1100"/>
          </a:p>
        </p:txBody>
      </p:sp>
      <p:sp>
        <p:nvSpPr>
          <p:cNvPr id="6" name="AutoShape 6"/>
          <p:cNvSpPr/>
          <p:nvPr/>
        </p:nvSpPr>
        <p:spPr>
          <a:xfrm>
            <a:off x="274320" y="1645920"/>
            <a:ext cx="5281930" cy="1554480"/>
          </a:xfrm>
          <a:prstGeom prst="roundRect">
            <a:avLst/>
          </a:prstGeom>
          <a:solidFill>
            <a:srgbClr val="F5E8DA"/>
          </a:solidFill>
        </p:spPr>
        <p:txBody>
          <a:bodyPr rtlCol="0" anchor="t"/>
          <a:lstStyle/>
          <a:p>
            <a:pPr algn="l">
              <a:buFont typeface="Arial"/>
              <a:buChar char="•"/>
              <a:defRPr/>
            </a:pPr>
            <a:r>
              <a:rPr lang="en-US" sz="1800" b="0" dirty="0">
                <a:solidFill>
                  <a:srgbClr val="282828"/>
                </a:solidFill>
                <a:latin typeface="Aptos"/>
              </a:rPr>
              <a:t>Heat Code CA1314, Heat Number 382611Z, and description 1 3M THD TEE 105N connect document to invoice</a:t>
            </a:r>
            <a:endParaRPr lang="en-US" dirty="0"/>
          </a:p>
          <a:p>
            <a:pPr>
              <a:buFont typeface="Arial"/>
              <a:buChar char="•"/>
            </a:pPr>
            <a:r>
              <a:rPr lang="en-US" sz="1800" b="0" dirty="0">
                <a:solidFill>
                  <a:srgbClr val="282828"/>
                </a:solidFill>
                <a:latin typeface="Aptos"/>
              </a:rPr>
              <a:t>Certificate of test for fitting documents the material of the fabricated component</a:t>
            </a:r>
          </a:p>
        </p:txBody>
      </p:sp>
      <p:sp>
        <p:nvSpPr>
          <p:cNvPr id="8" name="AutoShape 8"/>
          <p:cNvSpPr/>
          <p:nvPr/>
        </p:nvSpPr>
        <p:spPr>
          <a:xfrm>
            <a:off x="274320" y="3388822"/>
            <a:ext cx="5281930" cy="1965960"/>
          </a:xfrm>
          <a:prstGeom prst="roundRect">
            <a:avLst/>
          </a:prstGeom>
          <a:solidFill>
            <a:srgbClr val="F5E8DA"/>
          </a:solidFill>
        </p:spPr>
        <p:txBody>
          <a:bodyPr rtlCol="0" anchor="t"/>
          <a:lstStyle/>
          <a:p>
            <a:pPr algn="l">
              <a:defRPr/>
            </a:pPr>
            <a:r>
              <a:rPr lang="en-US" sz="1800" b="1" dirty="0">
                <a:solidFill>
                  <a:srgbClr val="282828"/>
                </a:solidFill>
                <a:latin typeface="Aptos"/>
              </a:rPr>
              <a:t>Example certificate identifies fitting as</a:t>
            </a:r>
            <a:endParaRPr lang="en-US" dirty="0"/>
          </a:p>
          <a:p>
            <a:pPr>
              <a:buFont typeface="Arial"/>
              <a:buChar char="•"/>
            </a:pPr>
            <a:r>
              <a:rPr lang="en-US" sz="1800" b="0" dirty="0">
                <a:solidFill>
                  <a:srgbClr val="282828"/>
                </a:solidFill>
                <a:latin typeface="Aptos"/>
              </a:rPr>
              <a:t>ASTM A105 / ASME SA105 forged carbon steel</a:t>
            </a:r>
          </a:p>
          <a:p>
            <a:pPr>
              <a:buFont typeface="Arial"/>
              <a:buChar char="•"/>
            </a:pPr>
            <a:r>
              <a:rPr lang="en-US" sz="1800" b="0" dirty="0">
                <a:solidFill>
                  <a:srgbClr val="282828"/>
                </a:solidFill>
                <a:latin typeface="Aptos"/>
              </a:rPr>
              <a:t>1" threaded tee</a:t>
            </a:r>
          </a:p>
          <a:p>
            <a:pPr>
              <a:buFont typeface="Arial"/>
              <a:buChar char="•"/>
            </a:pPr>
            <a:r>
              <a:rPr lang="en-US" sz="1800" b="0" dirty="0">
                <a:solidFill>
                  <a:srgbClr val="282828"/>
                </a:solidFill>
                <a:latin typeface="Aptos"/>
              </a:rPr>
              <a:t>Class 3000 fitting</a:t>
            </a:r>
          </a:p>
          <a:p>
            <a:pPr>
              <a:buFont typeface="Arial"/>
              <a:buChar char="•"/>
            </a:pPr>
            <a:r>
              <a:rPr lang="en-US" sz="1800" b="0" dirty="0">
                <a:solidFill>
                  <a:srgbClr val="282828"/>
                </a:solidFill>
                <a:latin typeface="Aptos"/>
              </a:rPr>
              <a:t>Heat Code CA1314</a:t>
            </a:r>
          </a:p>
          <a:p>
            <a:pPr>
              <a:buFont typeface="Arial"/>
              <a:buChar char="•"/>
            </a:pPr>
            <a:r>
              <a:rPr lang="en-US" sz="1800" b="0" dirty="0">
                <a:solidFill>
                  <a:srgbClr val="282828"/>
                </a:solidFill>
                <a:latin typeface="Aptos"/>
              </a:rPr>
              <a:t>Heat Number 382611Z</a:t>
            </a:r>
          </a:p>
        </p:txBody>
      </p:sp>
      <p:sp>
        <p:nvSpPr>
          <p:cNvPr id="9" name="AutoShape 9"/>
          <p:cNvSpPr/>
          <p:nvPr/>
        </p:nvSpPr>
        <p:spPr>
          <a:xfrm>
            <a:off x="274320" y="5559829"/>
            <a:ext cx="6400800" cy="868680"/>
          </a:xfrm>
          <a:prstGeom prst="roundRect">
            <a:avLst/>
          </a:prstGeom>
          <a:solidFill>
            <a:srgbClr val="F5E8DA"/>
          </a:solidFill>
        </p:spPr>
        <p:txBody>
          <a:bodyPr rtlCol="0" anchor="t"/>
          <a:lstStyle/>
          <a:p>
            <a:pPr algn="l">
              <a:buFont typeface="Arial"/>
              <a:buChar char="•"/>
              <a:defRPr/>
            </a:pPr>
            <a:r>
              <a:rPr lang="en-US" sz="1800" b="0" dirty="0">
                <a:solidFill>
                  <a:srgbClr val="282828"/>
                </a:solidFill>
                <a:latin typeface="Aptos"/>
              </a:rPr>
              <a:t>Document provides chemical analysis and mechanical properties of material from which fitting was manufactured</a:t>
            </a:r>
            <a:endParaRPr lang="en-US" dirty="0"/>
          </a:p>
        </p:txBody>
      </p:sp>
      <p:pic>
        <p:nvPicPr>
          <p:cNvPr id="11" name="Picture 10">
            <a:extLst>
              <a:ext uri="{FF2B5EF4-FFF2-40B4-BE49-F238E27FC236}">
                <a16:creationId xmlns:a16="http://schemas.microsoft.com/office/drawing/2014/main" id="{29BCD172-0A43-EF57-9742-94B447DC22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8650" y="1371600"/>
            <a:ext cx="5942778" cy="3505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Following the Traceability Chain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Connecting invoices to certificates through heat numbers</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Traceability chain example</a:t>
            </a:r>
            <a:endParaRPr lang="en-US"/>
          </a:p>
          <a:p>
            <a:pPr>
              <a:buFont typeface="Arial"/>
              <a:buChar char="•"/>
            </a:pPr>
            <a:r>
              <a:rPr lang="en-US" sz="1800" b="0">
                <a:solidFill>
                  <a:srgbClr val="282828"/>
                </a:solidFill>
                <a:latin typeface="Aptos"/>
              </a:rPr>
              <a:t>Invoice → Heat Number 18R103 → Pipe Mill Test Certificate</a:t>
            </a:r>
          </a:p>
          <a:p>
            <a:pPr>
              <a:buFont typeface="Arial"/>
              <a:buChar char="•"/>
            </a:pPr>
            <a:r>
              <a:rPr lang="en-US" sz="1800" b="0">
                <a:solidFill>
                  <a:srgbClr val="282828"/>
                </a:solidFill>
                <a:latin typeface="Aptos"/>
              </a:rPr>
              <a:t>Invoice → Heat Code CA1314 → Certificate of Test for Tee</a:t>
            </a:r>
          </a:p>
        </p:txBody>
      </p:sp>
      <p:sp>
        <p:nvSpPr>
          <p:cNvPr id="6" name="AutoShape 6"/>
          <p:cNvSpPr/>
          <p:nvPr/>
        </p:nvSpPr>
        <p:spPr>
          <a:xfrm>
            <a:off x="274320" y="2926080"/>
            <a:ext cx="10972800" cy="1965960"/>
          </a:xfrm>
          <a:prstGeom prst="roundRect">
            <a:avLst/>
          </a:prstGeom>
          <a:solidFill>
            <a:srgbClr val="F5E8DA"/>
          </a:solidFill>
        </p:spPr>
        <p:txBody>
          <a:bodyPr rtlCol="0" anchor="t"/>
          <a:lstStyle/>
          <a:p>
            <a:pPr algn="l">
              <a:defRPr/>
            </a:pPr>
            <a:r>
              <a:rPr lang="en-US" sz="1800" b="1">
                <a:solidFill>
                  <a:srgbClr val="282828"/>
                </a:solidFill>
                <a:latin typeface="Aptos"/>
              </a:rPr>
              <a:t>Inspector can verify</a:t>
            </a:r>
            <a:endParaRPr lang="en-US"/>
          </a:p>
          <a:p>
            <a:pPr>
              <a:buFont typeface="Arial"/>
              <a:buChar char="•"/>
            </a:pPr>
            <a:r>
              <a:rPr lang="en-US" sz="1800" b="0">
                <a:solidFill>
                  <a:srgbClr val="282828"/>
                </a:solidFill>
                <a:latin typeface="Aptos"/>
              </a:rPr>
              <a:t>What material was purchased</a:t>
            </a:r>
          </a:p>
          <a:p>
            <a:pPr>
              <a:buFont typeface="Arial"/>
              <a:buChar char="•"/>
            </a:pPr>
            <a:r>
              <a:rPr lang="en-US" sz="1800" b="0">
                <a:solidFill>
                  <a:srgbClr val="282828"/>
                </a:solidFill>
                <a:latin typeface="Aptos"/>
              </a:rPr>
              <a:t>Which heat the material came from</a:t>
            </a:r>
          </a:p>
          <a:p>
            <a:pPr>
              <a:buFont typeface="Arial"/>
              <a:buChar char="•"/>
            </a:pPr>
            <a:r>
              <a:rPr lang="en-US" sz="1800" b="0">
                <a:solidFill>
                  <a:srgbClr val="282828"/>
                </a:solidFill>
                <a:latin typeface="Aptos"/>
              </a:rPr>
              <a:t>The chemical composition of the material</a:t>
            </a:r>
          </a:p>
          <a:p>
            <a:pPr>
              <a:buFont typeface="Arial"/>
              <a:buChar char="•"/>
            </a:pPr>
            <a:r>
              <a:rPr lang="en-US" sz="1800" b="0">
                <a:solidFill>
                  <a:srgbClr val="282828"/>
                </a:solidFill>
                <a:latin typeface="Aptos"/>
              </a:rPr>
              <a:t>The mechanical properties of the material</a:t>
            </a:r>
          </a:p>
          <a:p>
            <a:pPr>
              <a:buFont typeface="Arial"/>
              <a:buChar char="•"/>
            </a:pPr>
            <a:r>
              <a:rPr lang="en-US" sz="1800" b="0">
                <a:solidFill>
                  <a:srgbClr val="282828"/>
                </a:solidFill>
                <a:latin typeface="Aptos"/>
              </a:rPr>
              <a:t>Compliance with the specified standard</a:t>
            </a:r>
          </a:p>
        </p:txBody>
      </p:sp>
      <p:sp>
        <p:nvSpPr>
          <p:cNvPr id="7" name="AutoShape 7"/>
          <p:cNvSpPr/>
          <p:nvPr/>
        </p:nvSpPr>
        <p:spPr>
          <a:xfrm>
            <a:off x="274320" y="502920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Ability to follow chain from component to certificate is foundation of material traceability</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Material Identification vs. Certification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Distinction between markings and documentation</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 marking on a pipe, fitting, or valve identifies the component. An MTR provides the documentation that supports that identification.</a:t>
            </a:r>
            <a:endParaRPr lang="en-US"/>
          </a:p>
        </p:txBody>
      </p:sp>
      <p:sp>
        <p:nvSpPr>
          <p:cNvPr id="6" name="AutoShape 6"/>
          <p:cNvSpPr/>
          <p:nvPr/>
        </p:nvSpPr>
        <p:spPr>
          <a:xfrm>
            <a:off x="274320" y="265176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 pipe marked ASTM A106 Grade B may appear suitable for service, but without corresponding MTR there may be no way to verify material chemistry, mechanical properties, or traceability</a:t>
            </a:r>
            <a:endParaRPr lang="en-US"/>
          </a:p>
          <a:p>
            <a:pPr>
              <a:buFont typeface="Arial"/>
              <a:buChar char="•"/>
            </a:pPr>
            <a:r>
              <a:rPr lang="en-US" sz="1800" b="0">
                <a:solidFill>
                  <a:srgbClr val="282828"/>
                </a:solidFill>
                <a:latin typeface="Aptos"/>
              </a:rPr>
              <a:t>Markings and documentation work together. One does not replace the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Why MTRs Matter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Material identification and documentation needs</a:t>
            </a:r>
            <a:endParaRPr lang="en-US" sz="1100"/>
          </a:p>
        </p:txBody>
      </p:sp>
      <p:sp>
        <p:nvSpPr>
          <p:cNvPr id="5" name="AutoShape 5"/>
          <p:cNvSpPr/>
          <p:nvPr/>
        </p:nvSpPr>
        <p:spPr>
          <a:xfrm>
            <a:off x="274320" y="164592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Many materials appear identical while possessing very different mechanical and chemical properties</a:t>
            </a:r>
            <a:endParaRPr lang="en-US"/>
          </a:p>
        </p:txBody>
      </p:sp>
      <p:sp>
        <p:nvSpPr>
          <p:cNvPr id="6" name="AutoShape 6"/>
          <p:cNvSpPr/>
          <p:nvPr/>
        </p:nvSpPr>
        <p:spPr>
          <a:xfrm>
            <a:off x="274320" y="237744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Example materials that appear similar</a:t>
            </a:r>
            <a:endParaRPr lang="en-US"/>
          </a:p>
          <a:p>
            <a:pPr>
              <a:buFont typeface="Arial"/>
              <a:buChar char="•"/>
            </a:pPr>
            <a:r>
              <a:rPr lang="en-US" sz="1800" b="0">
                <a:solidFill>
                  <a:srgbClr val="282828"/>
                </a:solidFill>
                <a:latin typeface="Aptos"/>
              </a:rPr>
              <a:t>ASTM A53 pipe</a:t>
            </a:r>
          </a:p>
          <a:p>
            <a:pPr>
              <a:buFont typeface="Arial"/>
              <a:buChar char="•"/>
            </a:pPr>
            <a:r>
              <a:rPr lang="en-US" sz="1800" b="0">
                <a:solidFill>
                  <a:srgbClr val="282828"/>
                </a:solidFill>
                <a:latin typeface="Aptos"/>
              </a:rPr>
              <a:t>ASTM A106 pipe</a:t>
            </a:r>
          </a:p>
          <a:p>
            <a:pPr>
              <a:buFont typeface="Arial"/>
              <a:buChar char="•"/>
            </a:pPr>
            <a:r>
              <a:rPr lang="en-US" sz="1800" b="0">
                <a:solidFill>
                  <a:srgbClr val="282828"/>
                </a:solidFill>
                <a:latin typeface="Aptos"/>
              </a:rPr>
              <a:t>Stainless steel pipe</a:t>
            </a:r>
          </a:p>
          <a:p>
            <a:pPr>
              <a:buFont typeface="Arial"/>
              <a:buChar char="•"/>
            </a:pPr>
            <a:r>
              <a:rPr lang="en-US" sz="1800" b="0">
                <a:solidFill>
                  <a:srgbClr val="282828"/>
                </a:solidFill>
                <a:latin typeface="Aptos"/>
              </a:rPr>
              <a:t>Alloy steel pipe</a:t>
            </a:r>
          </a:p>
        </p:txBody>
      </p:sp>
      <p:sp>
        <p:nvSpPr>
          <p:cNvPr id="7" name="AutoShape 7"/>
          <p:cNvSpPr/>
          <p:nvPr/>
        </p:nvSpPr>
        <p:spPr>
          <a:xfrm>
            <a:off x="274320" y="420624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MTR provides documented evidence of</a:t>
            </a:r>
            <a:endParaRPr lang="en-US"/>
          </a:p>
          <a:p>
            <a:pPr>
              <a:buFont typeface="Arial"/>
              <a:buChar char="•"/>
            </a:pPr>
            <a:r>
              <a:rPr lang="en-US" sz="1800" b="0">
                <a:solidFill>
                  <a:srgbClr val="282828"/>
                </a:solidFill>
                <a:latin typeface="Aptos"/>
              </a:rPr>
              <a:t>Chemical composition</a:t>
            </a:r>
          </a:p>
          <a:p>
            <a:pPr>
              <a:buFont typeface="Arial"/>
              <a:buChar char="•"/>
            </a:pPr>
            <a:r>
              <a:rPr lang="en-US" sz="1800" b="0">
                <a:solidFill>
                  <a:srgbClr val="282828"/>
                </a:solidFill>
                <a:latin typeface="Aptos"/>
              </a:rPr>
              <a:t>Mechanical properties</a:t>
            </a:r>
          </a:p>
          <a:p>
            <a:pPr>
              <a:buFont typeface="Arial"/>
              <a:buChar char="•"/>
            </a:pPr>
            <a:r>
              <a:rPr lang="en-US" sz="1800" b="0">
                <a:solidFill>
                  <a:srgbClr val="282828"/>
                </a:solidFill>
                <a:latin typeface="Aptos"/>
              </a:rPr>
              <a:t>Manufacturing information</a:t>
            </a:r>
          </a:p>
          <a:p>
            <a:pPr>
              <a:buFont typeface="Arial"/>
              <a:buChar char="•"/>
            </a:pPr>
            <a:r>
              <a:rPr lang="en-US" sz="1800" b="0">
                <a:solidFill>
                  <a:srgbClr val="282828"/>
                </a:solidFill>
                <a:latin typeface="Aptos"/>
              </a:rPr>
              <a:t>Traceability information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Not Every Component Requires an MTR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Scope of MTR documentation requirements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Material test reports are common for pressure-retaining components such as pipe, fittings, flanges, and valves used in code construction</a:t>
            </a:r>
            <a:endParaRPr lang="en-US"/>
          </a:p>
          <a:p>
            <a:pPr>
              <a:buFont typeface="Arial"/>
              <a:buChar char="•"/>
            </a:pPr>
            <a:r>
              <a:rPr lang="en-US" sz="1800" b="0">
                <a:solidFill>
                  <a:srgbClr val="282828"/>
                </a:solidFill>
                <a:latin typeface="Aptos"/>
              </a:rPr>
              <a:t>Not every item in a plant will have associated MTR</a:t>
            </a:r>
          </a:p>
          <a:p>
            <a:pPr>
              <a:buFont typeface="Arial"/>
              <a:buChar char="•"/>
            </a:pPr>
            <a:r>
              <a:rPr lang="en-US" sz="1800" b="0">
                <a:solidFill>
                  <a:srgbClr val="282828"/>
                </a:solidFill>
                <a:latin typeface="Aptos"/>
              </a:rPr>
              <a:t>Documentation requirements depend on governing code, quality program, purchaser requirements, and intended service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The Inspector's Question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Purpose of material markings and documentation</a:t>
            </a:r>
            <a:endParaRPr lang="en-US" sz="1100"/>
          </a:p>
        </p:txBody>
      </p:sp>
      <p:sp>
        <p:nvSpPr>
          <p:cNvPr id="5" name="AutoShape 5"/>
          <p:cNvSpPr/>
          <p:nvPr/>
        </p:nvSpPr>
        <p:spPr>
          <a:xfrm>
            <a:off x="274320" y="1645920"/>
            <a:ext cx="10972800" cy="868680"/>
          </a:xfrm>
          <a:prstGeom prst="roundRect">
            <a:avLst/>
          </a:prstGeom>
          <a:solidFill>
            <a:srgbClr val="F5E8DA"/>
          </a:solidFill>
        </p:spPr>
        <p:txBody>
          <a:bodyPr rtlCol="0" anchor="t"/>
          <a:lstStyle/>
          <a:p>
            <a:pPr algn="l">
              <a:defRPr/>
            </a:pPr>
            <a:r>
              <a:rPr lang="en-US" sz="1800" b="1">
                <a:solidFill>
                  <a:srgbClr val="282828"/>
                </a:solidFill>
                <a:latin typeface="Aptos"/>
              </a:rPr>
              <a:t>Core inspection question</a:t>
            </a:r>
            <a:endParaRPr lang="en-US"/>
          </a:p>
          <a:p>
            <a:pPr>
              <a:buFont typeface="Arial"/>
              <a:buChar char="•"/>
            </a:pPr>
            <a:r>
              <a:rPr lang="en-US" sz="1800" b="0">
                <a:solidFill>
                  <a:srgbClr val="282828"/>
                </a:solidFill>
                <a:latin typeface="Aptos"/>
              </a:rPr>
              <a:t>When reviewing pressure system, inspector asks: Can you prove that this component is what you say it is?</a:t>
            </a:r>
          </a:p>
        </p:txBody>
      </p:sp>
      <p:sp>
        <p:nvSpPr>
          <p:cNvPr id="6" name="AutoShape 6"/>
          <p:cNvSpPr/>
          <p:nvPr/>
        </p:nvSpPr>
        <p:spPr>
          <a:xfrm>
            <a:off x="274320" y="2651760"/>
            <a:ext cx="10972800" cy="141732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Purpose of markings, heat numbers, and material test reports is to provide that proof</a:t>
            </a:r>
            <a:endParaRPr lang="en-US"/>
          </a:p>
          <a:p>
            <a:pPr>
              <a:buFont typeface="Arial"/>
              <a:buChar char="•"/>
            </a:pPr>
            <a:r>
              <a:rPr lang="en-US" sz="1800" b="0">
                <a:solidFill>
                  <a:srgbClr val="282828"/>
                </a:solidFill>
                <a:latin typeface="Aptos"/>
              </a:rPr>
              <a:t>If traceability chain can be followed from installed component back to supporting documentation, material can be verified</a:t>
            </a:r>
          </a:p>
          <a:p>
            <a:pPr>
              <a:buFont typeface="Arial"/>
              <a:buChar char="•"/>
            </a:pPr>
            <a:r>
              <a:rPr lang="en-US" sz="1800" b="0">
                <a:solidFill>
                  <a:srgbClr val="282828"/>
                </a:solidFill>
                <a:latin typeface="Aptos"/>
              </a:rPr>
              <a:t>If that chain is broken, verification may no longer be possible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What Is a Heat</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Steel manufacturing batches and heat numbers</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Steel is manufactured in batches known as heats</a:t>
            </a:r>
            <a:endParaRPr lang="en-US"/>
          </a:p>
          <a:p>
            <a:pPr>
              <a:buFont typeface="Arial"/>
              <a:buChar char="•"/>
            </a:pPr>
            <a:r>
              <a:rPr lang="en-US" sz="1800" b="0">
                <a:solidFill>
                  <a:srgbClr val="282828"/>
                </a:solidFill>
                <a:latin typeface="Aptos"/>
              </a:rPr>
              <a:t>During production, molten steel is processed in a furnace and assigned a unique heat number</a:t>
            </a:r>
          </a:p>
          <a:p>
            <a:pPr>
              <a:buFont typeface="Arial"/>
              <a:buChar char="•"/>
            </a:pPr>
            <a:r>
              <a:rPr lang="en-US" sz="1800" b="0">
                <a:solidFill>
                  <a:srgbClr val="282828"/>
                </a:solidFill>
                <a:latin typeface="Aptos"/>
              </a:rPr>
              <a:t>The heat number identifies the specific batch of material from which a component was produced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Heat Numbers and Material Traceability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Heat number function and traceability process</a:t>
            </a:r>
            <a:endParaRPr lang="en-US" sz="1100"/>
          </a:p>
        </p:txBody>
      </p:sp>
      <p:sp>
        <p:nvSpPr>
          <p:cNvPr id="5" name="AutoShape 5"/>
          <p:cNvSpPr/>
          <p:nvPr/>
        </p:nvSpPr>
        <p:spPr>
          <a:xfrm>
            <a:off x="274320" y="164592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 heat number provides the connection between a physical component and its documentation</a:t>
            </a:r>
            <a:endParaRPr lang="en-US"/>
          </a:p>
        </p:txBody>
      </p:sp>
      <p:sp>
        <p:nvSpPr>
          <p:cNvPr id="6" name="AutoShape 6"/>
          <p:cNvSpPr/>
          <p:nvPr/>
        </p:nvSpPr>
        <p:spPr>
          <a:xfrm>
            <a:off x="274320" y="237744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Example pipe marking</a:t>
            </a:r>
            <a:endParaRPr lang="en-US"/>
          </a:p>
          <a:p>
            <a:pPr>
              <a:buFont typeface="Arial"/>
              <a:buChar char="•"/>
            </a:pPr>
            <a:r>
              <a:rPr lang="en-US" sz="1800" b="0">
                <a:solidFill>
                  <a:srgbClr val="282828"/>
                </a:solidFill>
                <a:latin typeface="Aptos"/>
              </a:rPr>
              <a:t>ASTM A106 GR B</a:t>
            </a:r>
          </a:p>
          <a:p>
            <a:pPr>
              <a:buFont typeface="Arial"/>
              <a:buChar char="•"/>
            </a:pPr>
            <a:r>
              <a:rPr lang="en-US" sz="1800" b="0">
                <a:solidFill>
                  <a:srgbClr val="282828"/>
                </a:solidFill>
                <a:latin typeface="Aptos"/>
              </a:rPr>
              <a:t>HEAT 12345</a:t>
            </a:r>
          </a:p>
        </p:txBody>
      </p:sp>
      <p:sp>
        <p:nvSpPr>
          <p:cNvPr id="7" name="AutoShape 7"/>
          <p:cNvSpPr/>
          <p:nvPr/>
        </p:nvSpPr>
        <p:spPr>
          <a:xfrm>
            <a:off x="274320" y="365760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The heat number allows inspectors to locate the corresponding MTR and verify material properties</a:t>
            </a:r>
            <a:endParaRPr lang="en-US"/>
          </a:p>
          <a:p>
            <a:pPr>
              <a:buFont typeface="Arial"/>
              <a:buChar char="•"/>
            </a:pPr>
            <a:r>
              <a:rPr lang="en-US" sz="1800" b="0">
                <a:solidFill>
                  <a:srgbClr val="282828"/>
                </a:solidFill>
                <a:latin typeface="Aptos"/>
              </a:rPr>
              <a:t>This process is called material traceability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Information on an MTR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Typical MTR content and data elements</a:t>
            </a:r>
            <a:endParaRPr lang="en-US" sz="1100"/>
          </a:p>
        </p:txBody>
      </p:sp>
      <p:sp>
        <p:nvSpPr>
          <p:cNvPr id="5" name="AutoShape 5"/>
          <p:cNvSpPr/>
          <p:nvPr/>
        </p:nvSpPr>
        <p:spPr>
          <a:xfrm>
            <a:off x="274320" y="1645920"/>
            <a:ext cx="10972800" cy="251460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Manufacturer name</a:t>
            </a:r>
            <a:endParaRPr lang="en-US"/>
          </a:p>
          <a:p>
            <a:pPr>
              <a:buFont typeface="Arial"/>
              <a:buChar char="•"/>
            </a:pPr>
            <a:r>
              <a:rPr lang="en-US" sz="1800" b="0">
                <a:solidFill>
                  <a:srgbClr val="282828"/>
                </a:solidFill>
                <a:latin typeface="Aptos"/>
              </a:rPr>
              <a:t>Material specification</a:t>
            </a:r>
          </a:p>
          <a:p>
            <a:pPr>
              <a:buFont typeface="Arial"/>
              <a:buChar char="•"/>
            </a:pPr>
            <a:r>
              <a:rPr lang="en-US" sz="1800" b="0">
                <a:solidFill>
                  <a:srgbClr val="282828"/>
                </a:solidFill>
                <a:latin typeface="Aptos"/>
              </a:rPr>
              <a:t>Material grade</a:t>
            </a:r>
          </a:p>
          <a:p>
            <a:pPr>
              <a:buFont typeface="Arial"/>
              <a:buChar char="•"/>
            </a:pPr>
            <a:r>
              <a:rPr lang="en-US" sz="1800" b="0">
                <a:solidFill>
                  <a:srgbClr val="282828"/>
                </a:solidFill>
                <a:latin typeface="Aptos"/>
              </a:rPr>
              <a:t>Heat number</a:t>
            </a:r>
          </a:p>
          <a:p>
            <a:pPr>
              <a:buFont typeface="Arial"/>
              <a:buChar char="•"/>
            </a:pPr>
            <a:r>
              <a:rPr lang="en-US" sz="1800" b="0">
                <a:solidFill>
                  <a:srgbClr val="282828"/>
                </a:solidFill>
                <a:latin typeface="Aptos"/>
              </a:rPr>
              <a:t>Chemical composition</a:t>
            </a:r>
          </a:p>
          <a:p>
            <a:pPr>
              <a:buFont typeface="Arial"/>
              <a:buChar char="•"/>
            </a:pPr>
            <a:r>
              <a:rPr lang="en-US" sz="1800" b="0">
                <a:solidFill>
                  <a:srgbClr val="282828"/>
                </a:solidFill>
                <a:latin typeface="Aptos"/>
              </a:rPr>
              <a:t>Mechanical test results</a:t>
            </a:r>
          </a:p>
          <a:p>
            <a:pPr>
              <a:buFont typeface="Arial"/>
              <a:buChar char="•"/>
            </a:pPr>
            <a:r>
              <a:rPr lang="en-US" sz="1800" b="0">
                <a:solidFill>
                  <a:srgbClr val="282828"/>
                </a:solidFill>
                <a:latin typeface="Aptos"/>
              </a:rPr>
              <a:t>Applicable standards</a:t>
            </a:r>
          </a:p>
          <a:p>
            <a:pPr>
              <a:buFont typeface="Arial"/>
              <a:buChar char="•"/>
            </a:pPr>
            <a:r>
              <a:rPr lang="en-US" sz="1800" b="0">
                <a:solidFill>
                  <a:srgbClr val="282828"/>
                </a:solidFill>
                <a:latin typeface="Aptos"/>
              </a:rPr>
              <a:t>Certification information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Chemical Composition</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Elements reported on MTR and specification comparison</a:t>
            </a:r>
            <a:endParaRPr lang="en-US" sz="1100"/>
          </a:p>
        </p:txBody>
      </p:sp>
      <p:sp>
        <p:nvSpPr>
          <p:cNvPr id="5" name="AutoShape 5"/>
          <p:cNvSpPr/>
          <p:nvPr/>
        </p:nvSpPr>
        <p:spPr>
          <a:xfrm>
            <a:off x="274320" y="1645920"/>
            <a:ext cx="10972800" cy="1965960"/>
          </a:xfrm>
          <a:prstGeom prst="roundRect">
            <a:avLst/>
          </a:prstGeom>
          <a:solidFill>
            <a:srgbClr val="F5E8DA"/>
          </a:solidFill>
        </p:spPr>
        <p:txBody>
          <a:bodyPr rtlCol="0" anchor="t"/>
          <a:lstStyle/>
          <a:p>
            <a:pPr algn="l">
              <a:defRPr/>
            </a:pPr>
            <a:r>
              <a:rPr lang="en-US" sz="1800" b="1">
                <a:solidFill>
                  <a:srgbClr val="282828"/>
                </a:solidFill>
                <a:latin typeface="Aptos"/>
              </a:rPr>
              <a:t>Typical alloying elements listed</a:t>
            </a:r>
            <a:endParaRPr lang="en-US"/>
          </a:p>
          <a:p>
            <a:pPr>
              <a:buFont typeface="Arial"/>
              <a:buChar char="•"/>
            </a:pPr>
            <a:r>
              <a:rPr lang="en-US" sz="1800" b="0">
                <a:solidFill>
                  <a:srgbClr val="282828"/>
                </a:solidFill>
                <a:latin typeface="Aptos"/>
              </a:rPr>
              <a:t>Carbon (C)</a:t>
            </a:r>
          </a:p>
          <a:p>
            <a:pPr>
              <a:buFont typeface="Arial"/>
              <a:buChar char="•"/>
            </a:pPr>
            <a:r>
              <a:rPr lang="en-US" sz="1800" b="0">
                <a:solidFill>
                  <a:srgbClr val="282828"/>
                </a:solidFill>
                <a:latin typeface="Aptos"/>
              </a:rPr>
              <a:t>Manganese (Mn)</a:t>
            </a:r>
          </a:p>
          <a:p>
            <a:pPr>
              <a:buFont typeface="Arial"/>
              <a:buChar char="•"/>
            </a:pPr>
            <a:r>
              <a:rPr lang="en-US" sz="1800" b="0">
                <a:solidFill>
                  <a:srgbClr val="282828"/>
                </a:solidFill>
                <a:latin typeface="Aptos"/>
              </a:rPr>
              <a:t>Silicon (Si)</a:t>
            </a:r>
          </a:p>
          <a:p>
            <a:pPr>
              <a:buFont typeface="Arial"/>
              <a:buChar char="•"/>
            </a:pPr>
            <a:r>
              <a:rPr lang="en-US" sz="1800" b="0">
                <a:solidFill>
                  <a:srgbClr val="282828"/>
                </a:solidFill>
                <a:latin typeface="Aptos"/>
              </a:rPr>
              <a:t>Phosphorus (P)</a:t>
            </a:r>
          </a:p>
          <a:p>
            <a:pPr>
              <a:buFont typeface="Arial"/>
              <a:buChar char="•"/>
            </a:pPr>
            <a:r>
              <a:rPr lang="en-US" sz="1800" b="0">
                <a:solidFill>
                  <a:srgbClr val="282828"/>
                </a:solidFill>
                <a:latin typeface="Aptos"/>
              </a:rPr>
              <a:t>Sulfur (S)</a:t>
            </a:r>
          </a:p>
        </p:txBody>
      </p:sp>
      <p:sp>
        <p:nvSpPr>
          <p:cNvPr id="6" name="AutoShape 6"/>
          <p:cNvSpPr/>
          <p:nvPr/>
        </p:nvSpPr>
        <p:spPr>
          <a:xfrm>
            <a:off x="274320" y="374904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Additional alloying elements may also be listed</a:t>
            </a:r>
            <a:endParaRPr lang="en-US"/>
          </a:p>
          <a:p>
            <a:pPr>
              <a:buFont typeface="Arial"/>
              <a:buChar char="•"/>
            </a:pPr>
            <a:r>
              <a:rPr lang="en-US" sz="1800" b="0">
                <a:solidFill>
                  <a:srgbClr val="282828"/>
                </a:solidFill>
                <a:latin typeface="Aptos"/>
              </a:rPr>
              <a:t>Reported values are compared against limits established by applicable specification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Mechanical Properties</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Material strength and ductility test results</a:t>
            </a:r>
            <a:endParaRPr lang="en-US" sz="1100"/>
          </a:p>
        </p:txBody>
      </p:sp>
      <p:sp>
        <p:nvSpPr>
          <p:cNvPr id="5" name="AutoShape 5"/>
          <p:cNvSpPr/>
          <p:nvPr/>
        </p:nvSpPr>
        <p:spPr>
          <a:xfrm>
            <a:off x="274320" y="1645920"/>
            <a:ext cx="10972800" cy="1417320"/>
          </a:xfrm>
          <a:prstGeom prst="roundRect">
            <a:avLst/>
          </a:prstGeom>
          <a:solidFill>
            <a:srgbClr val="F5E8DA"/>
          </a:solidFill>
        </p:spPr>
        <p:txBody>
          <a:bodyPr rtlCol="0" anchor="t"/>
          <a:lstStyle/>
          <a:p>
            <a:pPr algn="l">
              <a:defRPr/>
            </a:pPr>
            <a:r>
              <a:rPr lang="en-US" sz="1800" b="1">
                <a:solidFill>
                  <a:srgbClr val="282828"/>
                </a:solidFill>
                <a:latin typeface="Aptos"/>
              </a:rPr>
              <a:t>Typical test results on MTR</a:t>
            </a:r>
            <a:endParaRPr lang="en-US"/>
          </a:p>
          <a:p>
            <a:pPr>
              <a:buFont typeface="Arial"/>
              <a:buChar char="•"/>
            </a:pPr>
            <a:r>
              <a:rPr lang="en-US" sz="1800" b="0">
                <a:solidFill>
                  <a:srgbClr val="282828"/>
                </a:solidFill>
                <a:latin typeface="Aptos"/>
              </a:rPr>
              <a:t>Tensile strength</a:t>
            </a:r>
          </a:p>
          <a:p>
            <a:pPr>
              <a:buFont typeface="Arial"/>
              <a:buChar char="•"/>
            </a:pPr>
            <a:r>
              <a:rPr lang="en-US" sz="1800" b="0">
                <a:solidFill>
                  <a:srgbClr val="282828"/>
                </a:solidFill>
                <a:latin typeface="Aptos"/>
              </a:rPr>
              <a:t>Yield strength</a:t>
            </a:r>
          </a:p>
          <a:p>
            <a:pPr>
              <a:buFont typeface="Arial"/>
              <a:buChar char="•"/>
            </a:pPr>
            <a:r>
              <a:rPr lang="en-US" sz="1800" b="0">
                <a:solidFill>
                  <a:srgbClr val="282828"/>
                </a:solidFill>
                <a:latin typeface="Aptos"/>
              </a:rPr>
              <a:t>Elongation</a:t>
            </a:r>
          </a:p>
        </p:txBody>
      </p:sp>
      <p:sp>
        <p:nvSpPr>
          <p:cNvPr id="6" name="AutoShape 6"/>
          <p:cNvSpPr/>
          <p:nvPr/>
        </p:nvSpPr>
        <p:spPr>
          <a:xfrm>
            <a:off x="274320" y="320040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These properties help demonstrate that material has required strength and ductility</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Reading a Typical MTR</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MTR verification process for inspectors</a:t>
            </a:r>
            <a:endParaRPr lang="en-US" sz="1100"/>
          </a:p>
        </p:txBody>
      </p:sp>
      <p:sp>
        <p:nvSpPr>
          <p:cNvPr id="5" name="AutoShape 5"/>
          <p:cNvSpPr/>
          <p:nvPr/>
        </p:nvSpPr>
        <p:spPr>
          <a:xfrm>
            <a:off x="274320" y="1645920"/>
            <a:ext cx="10972800" cy="169164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Verify the material specification</a:t>
            </a:r>
            <a:endParaRPr lang="en-US"/>
          </a:p>
          <a:p>
            <a:pPr>
              <a:buFont typeface="Arial"/>
              <a:buChar char="•"/>
            </a:pPr>
            <a:r>
              <a:rPr lang="en-US" sz="1800" b="0">
                <a:solidFill>
                  <a:srgbClr val="282828"/>
                </a:solidFill>
                <a:latin typeface="Aptos"/>
              </a:rPr>
              <a:t>Verify the material grade</a:t>
            </a:r>
          </a:p>
          <a:p>
            <a:pPr>
              <a:buFont typeface="Arial"/>
              <a:buChar char="•"/>
            </a:pPr>
            <a:r>
              <a:rPr lang="en-US" sz="1800" b="0">
                <a:solidFill>
                  <a:srgbClr val="282828"/>
                </a:solidFill>
                <a:latin typeface="Aptos"/>
              </a:rPr>
              <a:t>Verify the heat number</a:t>
            </a:r>
          </a:p>
          <a:p>
            <a:pPr>
              <a:buFont typeface="Arial"/>
              <a:buChar char="•"/>
            </a:pPr>
            <a:r>
              <a:rPr lang="en-US" sz="1800" b="0">
                <a:solidFill>
                  <a:srgbClr val="282828"/>
                </a:solidFill>
                <a:latin typeface="Aptos"/>
              </a:rPr>
              <a:t>Verify chemical composition</a:t>
            </a:r>
          </a:p>
          <a:p>
            <a:pPr>
              <a:buFont typeface="Arial"/>
              <a:buChar char="•"/>
            </a:pPr>
            <a:r>
              <a:rPr lang="en-US" sz="1800" b="0">
                <a:solidFill>
                  <a:srgbClr val="282828"/>
                </a:solidFill>
                <a:latin typeface="Aptos"/>
              </a:rPr>
              <a:t>Verify mechanical properties</a:t>
            </a:r>
          </a:p>
        </p:txBody>
      </p:sp>
      <p:sp>
        <p:nvSpPr>
          <p:cNvPr id="6" name="AutoShape 6"/>
          <p:cNvSpPr/>
          <p:nvPr/>
        </p:nvSpPr>
        <p:spPr>
          <a:xfrm>
            <a:off x="274320" y="3474720"/>
            <a:ext cx="10972800" cy="86868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Heat number on MTR must match heat number marked on component</a:t>
            </a:r>
            <a:endParaRPr lang="en-US"/>
          </a:p>
          <a:p>
            <a:pPr>
              <a:buFont typeface="Arial"/>
              <a:buChar char="•"/>
            </a:pPr>
            <a:r>
              <a:rPr lang="en-US" sz="1800" b="0">
                <a:solidFill>
                  <a:srgbClr val="282828"/>
                </a:solidFill>
                <a:latin typeface="Aptos"/>
              </a:rPr>
              <a:t>If numbers do not match, traceability has been lost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4320" y="182880"/>
            <a:ext cx="7315200" cy="365760"/>
          </a:xfrm>
          <a:prstGeom prst="rect">
            <a:avLst/>
          </a:prstGeom>
        </p:spPr>
        <p:txBody>
          <a:bodyPr rtlCol="0" anchor="t"/>
          <a:lstStyle/>
          <a:p>
            <a:pPr algn="l">
              <a:defRPr/>
            </a:pPr>
            <a:r>
              <a:rPr lang="en-US" sz="2500" b="1" i="0">
                <a:solidFill>
                  <a:srgbClr val="1F497D"/>
                </a:solidFill>
                <a:latin typeface="Aptos Display"/>
              </a:rPr>
              <a:t>Maintaining Traceability</a:t>
            </a:r>
            <a:endParaRPr lang="en-US" sz="1100"/>
          </a:p>
        </p:txBody>
      </p:sp>
      <p:sp>
        <p:nvSpPr>
          <p:cNvPr id="3" name="TextBox 3"/>
          <p:cNvSpPr txBox="1"/>
          <p:nvPr/>
        </p:nvSpPr>
        <p:spPr>
          <a:xfrm>
            <a:off x="274320" y="594360"/>
            <a:ext cx="7315200" cy="228600"/>
          </a:xfrm>
          <a:prstGeom prst="rect">
            <a:avLst/>
          </a:prstGeom>
        </p:spPr>
        <p:txBody>
          <a:bodyPr rtlCol="0" anchor="t"/>
          <a:lstStyle/>
          <a:p>
            <a:pPr algn="l">
              <a:defRPr/>
            </a:pPr>
            <a:r>
              <a:rPr lang="en-US" sz="1050" b="0" i="1">
                <a:solidFill>
                  <a:srgbClr val="000000"/>
                </a:solidFill>
                <a:latin typeface="Aptos"/>
              </a:rPr>
              <a:t>Steam School Notes | Chapter 20: Material Test Reports (MTRs)</a:t>
            </a:r>
            <a:endParaRPr lang="en-US" sz="1100"/>
          </a:p>
        </p:txBody>
      </p:sp>
      <p:sp>
        <p:nvSpPr>
          <p:cNvPr id="4" name="TextBox 4"/>
          <p:cNvSpPr txBox="1"/>
          <p:nvPr/>
        </p:nvSpPr>
        <p:spPr>
          <a:xfrm>
            <a:off x="274320" y="914400"/>
            <a:ext cx="10972800" cy="548640"/>
          </a:xfrm>
          <a:prstGeom prst="rect">
            <a:avLst/>
          </a:prstGeom>
        </p:spPr>
        <p:txBody>
          <a:bodyPr rtlCol="0" anchor="t"/>
          <a:lstStyle/>
          <a:p>
            <a:pPr algn="l">
              <a:defRPr/>
            </a:pPr>
            <a:r>
              <a:rPr lang="en-US" sz="2200" b="1" i="0">
                <a:solidFill>
                  <a:srgbClr val="1F497D"/>
                </a:solidFill>
                <a:latin typeface="Aptos Body"/>
              </a:rPr>
              <a:t>Methods for preserving heat number identification</a:t>
            </a:r>
            <a:endParaRPr lang="en-US" sz="1100"/>
          </a:p>
        </p:txBody>
      </p:sp>
      <p:sp>
        <p:nvSpPr>
          <p:cNvPr id="5" name="AutoShape 5"/>
          <p:cNvSpPr/>
          <p:nvPr/>
        </p:nvSpPr>
        <p:spPr>
          <a:xfrm>
            <a:off x="274320" y="1645920"/>
            <a:ext cx="10972800" cy="1143000"/>
          </a:xfrm>
          <a:prstGeom prst="roundRect">
            <a:avLst/>
          </a:prstGeom>
          <a:solidFill>
            <a:srgbClr val="F5E8DA"/>
          </a:solidFill>
        </p:spPr>
        <p:txBody>
          <a:bodyPr rtlCol="0" anchor="t"/>
          <a:lstStyle/>
          <a:p>
            <a:pPr algn="l">
              <a:defRPr/>
            </a:pPr>
            <a:r>
              <a:rPr lang="en-US" sz="1800" b="1">
                <a:solidFill>
                  <a:srgbClr val="282828"/>
                </a:solidFill>
                <a:latin typeface="Aptos"/>
              </a:rPr>
              <a:t>Traceability importance</a:t>
            </a:r>
            <a:endParaRPr lang="en-US"/>
          </a:p>
          <a:p>
            <a:pPr>
              <a:buFont typeface="Arial"/>
              <a:buChar char="•"/>
            </a:pPr>
            <a:r>
              <a:rPr lang="en-US" sz="1800" b="0">
                <a:solidFill>
                  <a:srgbClr val="282828"/>
                </a:solidFill>
                <a:latin typeface="Aptos"/>
              </a:rPr>
              <a:t>Traceability is only useful if it is preserved</a:t>
            </a:r>
          </a:p>
          <a:p>
            <a:pPr>
              <a:buFont typeface="Arial"/>
              <a:buChar char="•"/>
            </a:pPr>
            <a:r>
              <a:rPr lang="en-US" sz="1800" b="0">
                <a:solidFill>
                  <a:srgbClr val="282828"/>
                </a:solidFill>
                <a:latin typeface="Aptos"/>
              </a:rPr>
              <a:t>When pipe is cut into shorter sections, shops often transfer heat number to each piece</a:t>
            </a:r>
          </a:p>
        </p:txBody>
      </p:sp>
      <p:sp>
        <p:nvSpPr>
          <p:cNvPr id="6" name="AutoShape 6"/>
          <p:cNvSpPr/>
          <p:nvPr/>
        </p:nvSpPr>
        <p:spPr>
          <a:xfrm>
            <a:off x="274320" y="2926080"/>
            <a:ext cx="10972800" cy="1691640"/>
          </a:xfrm>
          <a:prstGeom prst="roundRect">
            <a:avLst/>
          </a:prstGeom>
          <a:solidFill>
            <a:srgbClr val="F5E8DA"/>
          </a:solidFill>
        </p:spPr>
        <p:txBody>
          <a:bodyPr rtlCol="0" anchor="t"/>
          <a:lstStyle/>
          <a:p>
            <a:pPr algn="l">
              <a:defRPr/>
            </a:pPr>
            <a:r>
              <a:rPr lang="en-US" sz="1800" b="1">
                <a:solidFill>
                  <a:srgbClr val="282828"/>
                </a:solidFill>
                <a:latin typeface="Aptos"/>
              </a:rPr>
              <a:t>Common marking methods</a:t>
            </a:r>
            <a:endParaRPr lang="en-US"/>
          </a:p>
          <a:p>
            <a:pPr>
              <a:buFont typeface="Arial"/>
              <a:buChar char="•"/>
            </a:pPr>
            <a:r>
              <a:rPr lang="en-US" sz="1800" b="0">
                <a:solidFill>
                  <a:srgbClr val="282828"/>
                </a:solidFill>
                <a:latin typeface="Aptos"/>
              </a:rPr>
              <a:t>Paint markers</a:t>
            </a:r>
          </a:p>
          <a:p>
            <a:pPr>
              <a:buFont typeface="Arial"/>
              <a:buChar char="•"/>
            </a:pPr>
            <a:r>
              <a:rPr lang="en-US" sz="1800" b="0">
                <a:solidFill>
                  <a:srgbClr val="282828"/>
                </a:solidFill>
                <a:latin typeface="Aptos"/>
              </a:rPr>
              <a:t>Metal tags</a:t>
            </a:r>
          </a:p>
          <a:p>
            <a:pPr>
              <a:buFont typeface="Arial"/>
              <a:buChar char="•"/>
            </a:pPr>
            <a:r>
              <a:rPr lang="en-US" sz="1800" b="0">
                <a:solidFill>
                  <a:srgbClr val="282828"/>
                </a:solidFill>
                <a:latin typeface="Aptos"/>
              </a:rPr>
              <a:t>Stamping</a:t>
            </a:r>
          </a:p>
          <a:p>
            <a:pPr>
              <a:buFont typeface="Arial"/>
              <a:buChar char="•"/>
            </a:pPr>
            <a:r>
              <a:rPr lang="en-US" sz="1800" b="0">
                <a:solidFill>
                  <a:srgbClr val="282828"/>
                </a:solidFill>
                <a:latin typeface="Aptos"/>
              </a:rPr>
              <a:t>Traceability records</a:t>
            </a:r>
          </a:p>
        </p:txBody>
      </p:sp>
      <p:sp>
        <p:nvSpPr>
          <p:cNvPr id="7" name="AutoShape 7"/>
          <p:cNvSpPr/>
          <p:nvPr/>
        </p:nvSpPr>
        <p:spPr>
          <a:xfrm>
            <a:off x="274320" y="4754880"/>
            <a:ext cx="10972800" cy="594360"/>
          </a:xfrm>
          <a:prstGeom prst="roundRect">
            <a:avLst/>
          </a:prstGeom>
          <a:solidFill>
            <a:srgbClr val="F5E8DA"/>
          </a:solidFill>
        </p:spPr>
        <p:txBody>
          <a:bodyPr rtlCol="0" anchor="t"/>
          <a:lstStyle/>
          <a:p>
            <a:pPr algn="l">
              <a:buFont typeface="Arial"/>
              <a:buChar char="•"/>
              <a:defRPr/>
            </a:pPr>
            <a:r>
              <a:rPr lang="en-US" sz="1800" b="0">
                <a:solidFill>
                  <a:srgbClr val="282828"/>
                </a:solidFill>
                <a:latin typeface="Aptos"/>
              </a:rPr>
              <a:t>If heat number is lost, proving material compliance may become difficult or impossible</a:t>
            </a: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1454</Words>
  <Application>Microsoft Office PowerPoint</Application>
  <PresentationFormat>Custom</PresentationFormat>
  <Paragraphs>199</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Aptos Body</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Gerald Dueck</cp:lastModifiedBy>
  <cp:revision>1</cp:revision>
  <dcterms:created xsi:type="dcterms:W3CDTF">2006-08-16T00:00:00Z</dcterms:created>
  <dcterms:modified xsi:type="dcterms:W3CDTF">2026-08-16T05:07:52Z</dcterms:modified>
</cp:coreProperties>
</file>