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Chapter Summary: Injector Fundamentals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 operation and design principles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Injectors force water into boilers against boiler pressure using steam momentum with no moving mechanical parts
• Operation relies on converting pressure into momentum in steam, transferring momentum to water, then recovering it as pressure
• Three-stage system: steam nozzle expands steam to high velocity, combining cone mixes and condenses steam with water, delivery cone recovers pressure
• Design varies by pressure rating: low-pressure injectors (15–80 psi) tolerate cold water and dirt; high-pressure injectors (125–300+ psi) require precise conditions but deliver higher efficiency
• Operating sensitivities include correct steam pressure, adequate water supply, clean internal passages, proper feedwater temperature, and absence of air leaks on suction side
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Low-Pressure Injectors: Design and Application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Characteristics and operating range of low-pressure steam injectors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Pressure Range
• ~15–80 psi; sometimes up to ~100 psi depending on design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Design Characteristics
• Larger steam nozzle
• Larger combining cone
• Larger water passages
• Gentler cone angles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41148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 Advantages
• Easy starting at low pressure
• Tolerant of cold feedwater
• Tolerant of minor scale or dirt
• Less sensitive to adjustment
</a:t>
            </a:r>
          </a:p>
        </p:txBody>
      </p:sp>
      <p:sp>
        <p:nvSpPr>
          <p:cNvPr name="AutoShape 8" id="8"/>
          <p:cNvSpPr/>
          <p:nvPr/>
        </p:nvSpPr>
        <p:spPr>
          <a:xfrm>
            <a:off x="274320" y="57607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Limitations
• Inefficient at high pressure
• Tendency to overflow above design pressure
</a:t>
            </a:r>
          </a:p>
        </p:txBody>
      </p:sp>
      <p:sp>
        <p:nvSpPr>
          <p:cNvPr name="AutoShape 9" id="9"/>
          <p:cNvSpPr/>
          <p:nvPr/>
        </p:nvSpPr>
        <p:spPr>
          <a:xfrm>
            <a:off x="274320" y="68580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Applications
• Early locomotives
• Traction engines
• Stationary boilers
• Systems with slowly rising boiler pressure
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High-Pressure Injectors: Design and Application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Characteristics and operating range of high-pressure steam injectors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Pressure Range
• ~125–300+ psi; design dependent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Design Characteristics
• Smaller steam nozzle
• Tighter combining cone throat
• Sharper delivery cone geometry
• More precise internal dimensions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41148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 Advantages
• High efficiency at rated pressure
• Smooth delivery at high boiler pressure
• Minimal steam waste once running
</a:t>
            </a:r>
          </a:p>
        </p:txBody>
      </p:sp>
      <p:sp>
        <p:nvSpPr>
          <p:cNvPr name="AutoShape 8" id="8"/>
          <p:cNvSpPr/>
          <p:nvPr/>
        </p:nvSpPr>
        <p:spPr>
          <a:xfrm>
            <a:off x="274320" y="54864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Limitations
• Difficult or impossible to start at low pressure
• Sensitive to warm feedwater
• Sensitive to scale or dirt
• Sensitive to incorrect nozzle sizing
</a:t>
            </a:r>
          </a:p>
        </p:txBody>
      </p:sp>
      <p:sp>
        <p:nvSpPr>
          <p:cNvPr name="AutoShape 9" id="9"/>
          <p:cNvSpPr/>
          <p:nvPr/>
        </p:nvSpPr>
        <p:spPr>
          <a:xfrm>
            <a:off x="274320" y="71323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Applications
• Later steam locomotives
• High-pressure stationary boilers
• Marine boilers
• Systems with steady operating pressure
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Low-Pressure vs. High-Pressure Injectors: Comparison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Feature comparison and selection criteria for injector types</a:t>
            </a:r>
            <a:endParaRPr lang="en-US" sz="1100"/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274320" y="1645920"/>
          <a:ext cx="10972800" cy="2048256"/>
        </p:xfrm>
        <a:graphic>
          <a:graphicData uri="http://schemas.openxmlformats.org/drawingml/2006/table">
            <a:tbl>
              <a:tblPr/>
              <a:tblGrid>
                <a:gridCol w="3657600"/>
                <a:gridCol w="3657600"/>
                <a:gridCol w="3657600"/>
              </a:tblGrid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true">
                          <a:solidFill>
                            <a:srgbClr val="282828"/>
                          </a:solidFill>
                          <a:latin typeface="Aptos"/>
                        </a:rPr>
                        <a:t>Feature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true">
                          <a:solidFill>
                            <a:srgbClr val="282828"/>
                          </a:solidFill>
                          <a:latin typeface="Aptos"/>
                        </a:rPr>
                        <a:t>Low-Pressure Injector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true">
                          <a:solidFill>
                            <a:srgbClr val="282828"/>
                          </a:solidFill>
                          <a:latin typeface="Aptos"/>
                        </a:rPr>
                        <a:t>High-Pressure Injector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Starting pressure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Very low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Moderate to high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Steam nozzle size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Large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Small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Dirt/scale tolerance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High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Low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Feedwater temp tolerance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Good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Poor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Efficiency at pressure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Lower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Higher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Ease of starting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Easy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00" b="false">
                          <a:solidFill>
                            <a:srgbClr val="282828"/>
                          </a:solidFill>
                          <a:latin typeface="Aptos"/>
                        </a:rPr>
                        <a:t>Difficult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6" id="6"/>
          <p:cNvSpPr/>
          <p:nvPr/>
        </p:nvSpPr>
        <p:spPr>
          <a:xfrm>
            <a:off x="274320" y="3831336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Pressure Range Terminology
• Term 'low-pressure' and 'high-pressure' refer to the boiler steam pressure range the injector can work over, not the pressure delivered to the boiler
• Low-pressure injectors designed to start and operate with ~15–80 psi
• High-pressure injectors designed to operate efficiently at ~125–300+ psi
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Common Locomotive Practice and Pressure Range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Dual injector configurations and geometry-determined pressure ranges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Two-Injector Configuration
• Two injectors often fitted to locomotives
• Low-pressure injector for starting and low-pressure operation
• High-pressure injector for efficient running at road pressure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Pressure Range is Fixed by Geometry
• Injector pressure range cannot be changed by valve adjustment
• Pressure range is fixed by internal geometry: steam cone diameter, combining cone throat, delivery cone shape
• Changing pressure range requires changing nozzles, not valve adjustment
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How an Injector Works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 mechanism and pressure-to-momentum conversion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Injector: A device that uses steam from the boiler to force water into the boiler against boiler pressure, with no moving mechanical parts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219456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 Principle
• Steam expands through a nozzle to very high velocity (hundreds of m/s), creating a jet that carries significant momentum
• High-velocity steam jet entrains cold water and condenses upon contact with it
• Condensation collapses the enormous steam volume, transferring momentum to water
• Combined jet enters a diffuser (delivery cone) where velocity is converted back into pressure
• Final pressure exceeds boiler pressure, forcing water into the boiler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41148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Why Simple Connection Fails
• A gauge glass connecting steam and water spaces at equal pressure produces no motion because it transmits only pressure
• An injector manufactures momentum through deliberate pressure-to-velocity conversion in the steam nozzle, then recovers it as pressure in the delivery cone
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Comparative Velocities: Steam vs. Water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Velocity differences and energy conversion between steam and water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Steam Velocity
• At 100–150 psig: 300–500 m/s at nozzle exit
• Saturated steam specific volume: ~0.2–0.3 m³/kg
• Speed of sound: ~450–500 m/s
• Steam is compressible: pressure drop causes expansion and acceleration to sonic velocity (choked flow)
• High velocity provides the momentum needed to entrain feedwater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56616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Water Velocity
• Liquid water is effectively incompressible
• Pressure drop does work directly on water mass, converting pressure energy into kinetic energy
• Typical velocity from boiler water space: tens of metres per second (approximately 40 m/s at 8 bar pressure difference)
• Lower velocity results because mass density that must be accelerated is much higher than steam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52120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Key Difference
• Although steam and water escape at very different speeds, both experience the same boiler pressure
• Steam supplies high velocity through compressible expansion; water accepts transferred momentum and recovers pressure
• Injector exploits this difference in response to pressure drop
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Internal Injector Components and Flow Path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Penberthy injector anatomy and water delivery mechanism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6949440" y="1645920"/>
            <a:ext cx="4572000" cy="3291840"/>
          </a:xfrm>
          <a:prstGeom prst="roundRect">
            <a:avLst/>
          </a:prstGeom>
          <a:solidFill>
            <a:srgbClr val="E6E6E6"/>
          </a:solidFill>
        </p:spPr>
        <p:txBody>
          <a:bodyPr anchor="t"/>
          <a:p>
            <a:r>
              <a:rPr lang="en-US" sz="1800">
                <a:solidFill>
                  <a:srgbClr val="404040"/>
                </a:solidFill>
                <a:latin typeface="Aptos"/>
              </a:rPr>
              <a:t>Figure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1645920"/>
            <a:ext cx="6400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Internal Components
• Steam inlet: supplies steam from boiler dome or wagon top
• Converging steam nozzle: accelerates steam to high velocity
• Combining cone: location where steam entrains water and begins to condense
• Delivery cone: accelerates mixed jet and converts velocity to pressure toward boiler
• Overflow passages: route for excess water or steam during startup
• Overflow valve assembly (K): priming and safety system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3840480"/>
            <a:ext cx="6400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 Flow
• High-velocity steam from nozzle creates vacuum that draws water in from suction side
• Water mixes with steam in combining cone
• Condensation restores pressure balance
• Mixed jet forced through delivery cone into boiler
• Overflow valve vents excess during startup
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Boiler System Integration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 circuit and plumbing configuration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6949440" y="1645920"/>
            <a:ext cx="4572000" cy="3291840"/>
          </a:xfrm>
          <a:prstGeom prst="roundRect">
            <a:avLst/>
          </a:prstGeom>
          <a:solidFill>
            <a:srgbClr val="E6E6E6"/>
          </a:solidFill>
        </p:spPr>
        <p:txBody>
          <a:bodyPr anchor="t"/>
          <a:p>
            <a:r>
              <a:rPr lang="en-US" sz="1800">
                <a:solidFill>
                  <a:srgbClr val="404040"/>
                </a:solidFill>
                <a:latin typeface="Aptos"/>
              </a:rPr>
              <a:t>Diagram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Circuit Components
• Steam supply from dome or wagon top with isolation valve
• Injector with steam throttle, water throttle and overflow check
• Inlet with inspection tee, isolation valve, check valve, and cheater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3017520"/>
            <a:ext cx="6400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Circuit Function
• Steam supplied from dome or wagon top through isolation valve to injector
• Injector throttles and mixes steam with water
• Overflow check diverts unstable flow during startup
• Stable flow directed through boiler inlet check valve into boiler
• Inspection tee allows visual confirmation of water delivery
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Overflow Check Valve: Priming and Control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Overflow valve operation during startup and steady-state conditions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Overflow Valve Function
• Safety and priming system for the injector
• Lets water and steam escape when injector is not yet 'picked up'
• Automatically closes once injector begins delivering water to boiler
• Reopens if injector loses pickup during operation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Startup Sequence: Valve Opens
• Steam valve opened: high-velocity steam shoots through steam nozzle, creating partial vacuum in combining cone
• Vacuum draws water from suction side, but condensation is incomplete and pressure in delivery cone is below boiler pressure
• Overflow valve remains open: pressure in combining and delivery cones is below atmospheric or oscillating and cannot lift boiler check valve
• Excess steam, uncondensed steam, water slugs, or air escape through overflow passages, producing 'spitting' or 'overflowing' sound
• Without open overflow valve, injector cannot prime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5212080"/>
            <a:ext cx="10972800" cy="26060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Pickup and Closure: Valve Closes
• Condensation becomes complete as water flow stabilizes
• Steam jet condenses completely inside combining cone, collapsing steam volume
• Mixture accelerates through delivery cone, converting velocity into pressure
• Injector transitions from 'spitting' to 'working'
• Pressure in delivery cone rises above atmospheric pressure
• Overflow valve is pushed shut by pressure differential
• All flow directed toward boiler check valve
• Injector becomes silent and smooth; overflow valve acts as check valve preventing backflow
</a:t>
            </a:r>
          </a:p>
        </p:txBody>
      </p:sp>
      <p:sp>
        <p:nvSpPr>
          <p:cNvPr name="AutoShape 8" id="8"/>
          <p:cNvSpPr/>
          <p:nvPr/>
        </p:nvSpPr>
        <p:spPr>
          <a:xfrm>
            <a:off x="274320" y="795528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Loss of Pickup: Valve Reopens
• If condensation process is interrupted, pressure in delivery cone collapses
• Causes include: water supply falters, steam pressure fluctuates, scale or debris disrupts jet, operator throttles incorrectly
• Overflow valve reopens, injector begins 'spitting' again
• Operator knows instantly that injector has dropped out
• Prevents boiler pressure from forcing water backward through injector
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Overflow Valve: Extreme Conditions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Overflow valve behavior under fault conditions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Valve Stuck Closed at Steam Opening
• Circuit from steam to water becomes closed loop, similar to a gauge glass
• No flow results because pressures equalize and forces balance
• No mechanism exists to convert pressure into net momentum without open overflow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Flow Continuation After Valve Closure
• Boiler check valve opens and overflow check valve closes when internal pressure exceeds atmospheric
• At this point, injector is no longer a steam jet device but a pure water pump powered by the collapse of steam volume
• Pumps do not need an open discharge to atmosphere to continue flow
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Condensation as the Power Source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Role of steam condensation in pressure recovery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Condensation Inside Combining Cone
• Steam jet condenses into the water stream
• Steam's enormous volume collapses suddenly
• Momentum is conserved during collapse
• Mixture pressure rises sharply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29184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Consequence
• Injectors can deliver water above boiler pressure
• This high-pressure delivery is why injectors overcome boiler back-pressure
• Condensation collapse is the fundamental power source
</a:t>
            </a:r>
          </a:p>
        </p:txBody>
      </p:sp>
      <p:sp>
        <p:nvSpPr>
          <p:cNvPr name="AutoShape 7" id="7"/>
          <p:cNvSpPr/>
          <p:nvPr/>
        </p:nvSpPr>
        <p:spPr>
          <a:xfrm>
            <a:off x="274320" y="46634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Connection to Boiler Heating
• Same physics governs rapid pressure rise when boiler reaches boiling point
• Steam has enormous specific volume; accelerates to extreme velocities during formation
• Condensation collapses that volume; pressure is recovered from velocity
• Boiler's rapid pressure rise during boiling is the inverse phenomenon
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Operating Sensitivities and Dependencies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16: Injector Fundamentals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Factors affecting injector performance and reliability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Critical Operating Requirements
• Correct steam pressure: must be within injector design range to maintain proper jet velocity
• Adequate water supply: suction-side supply must be available to prevent air entry
• Clean internal cones: scale or debris disrupts steam jet geometry and condensation
• Proper feedwater temperature: excessive heat reduces condensation efficiency; too hot causes injector to fail
• No air leaks on suction side: disrupts water flow and prevents proper vacuum formation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5661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Physics Foundation
• All sensitivities trace back to same fundamental physics: steam velocity, condensation, and momentum transfer
• Any condition that disrupts these three elements will cause injector failure or erratic operation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