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Lst>
  <p:sldSz cx="121793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9AD394-A133-44A7-9782-A9C3024D055E}" v="2" dt="2026-08-19T18:56:36.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78" y="10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rald Dueck" userId="ce5112bc0a128d3a" providerId="LiveId" clId="{E19E3638-7C51-45EF-AA9B-DE43B6D9E2D8}"/>
    <pc:docChg chg="custSel modSld">
      <pc:chgData name="Gerald Dueck" userId="ce5112bc0a128d3a" providerId="LiveId" clId="{E19E3638-7C51-45EF-AA9B-DE43B6D9E2D8}" dt="2026-08-19T18:57:23.050" v="5" actId="113"/>
      <pc:docMkLst>
        <pc:docMk/>
      </pc:docMkLst>
      <pc:sldChg chg="addSp delSp modSp mod">
        <pc:chgData name="Gerald Dueck" userId="ce5112bc0a128d3a" providerId="LiveId" clId="{E19E3638-7C51-45EF-AA9B-DE43B6D9E2D8}" dt="2026-08-19T18:55:21.401" v="1"/>
        <pc:sldMkLst>
          <pc:docMk/>
          <pc:sldMk cId="0" sldId="306"/>
        </pc:sldMkLst>
        <pc:graphicFrameChg chg="del">
          <ac:chgData name="Gerald Dueck" userId="ce5112bc0a128d3a" providerId="LiveId" clId="{E19E3638-7C51-45EF-AA9B-DE43B6D9E2D8}" dt="2026-08-19T18:55:20.278" v="0" actId="478"/>
          <ac:graphicFrameMkLst>
            <pc:docMk/>
            <pc:sldMk cId="0" sldId="306"/>
            <ac:graphicFrameMk id="6" creationId="{00000000-0000-0000-0000-000000000000}"/>
          </ac:graphicFrameMkLst>
        </pc:graphicFrameChg>
        <pc:graphicFrameChg chg="add mod">
          <ac:chgData name="Gerald Dueck" userId="ce5112bc0a128d3a" providerId="LiveId" clId="{E19E3638-7C51-45EF-AA9B-DE43B6D9E2D8}" dt="2026-08-19T18:55:21.401" v="1"/>
          <ac:graphicFrameMkLst>
            <pc:docMk/>
            <pc:sldMk cId="0" sldId="306"/>
            <ac:graphicFrameMk id="7" creationId="{1A5EA69F-2737-1E06-B432-97BCE35D6A9B}"/>
          </ac:graphicFrameMkLst>
        </pc:graphicFrameChg>
      </pc:sldChg>
      <pc:sldChg chg="addSp delSp modSp mod">
        <pc:chgData name="Gerald Dueck" userId="ce5112bc0a128d3a" providerId="LiveId" clId="{E19E3638-7C51-45EF-AA9B-DE43B6D9E2D8}" dt="2026-08-19T18:57:23.050" v="5" actId="113"/>
        <pc:sldMkLst>
          <pc:docMk/>
          <pc:sldMk cId="0" sldId="320"/>
        </pc:sldMkLst>
        <pc:graphicFrameChg chg="del">
          <ac:chgData name="Gerald Dueck" userId="ce5112bc0a128d3a" providerId="LiveId" clId="{E19E3638-7C51-45EF-AA9B-DE43B6D9E2D8}" dt="2026-08-19T18:56:35" v="2" actId="478"/>
          <ac:graphicFrameMkLst>
            <pc:docMk/>
            <pc:sldMk cId="0" sldId="320"/>
            <ac:graphicFrameMk id="5" creationId="{00000000-0000-0000-0000-000000000000}"/>
          </ac:graphicFrameMkLst>
        </pc:graphicFrameChg>
        <pc:graphicFrameChg chg="add mod modGraphic">
          <ac:chgData name="Gerald Dueck" userId="ce5112bc0a128d3a" providerId="LiveId" clId="{E19E3638-7C51-45EF-AA9B-DE43B6D9E2D8}" dt="2026-08-19T18:57:23.050" v="5" actId="113"/>
          <ac:graphicFrameMkLst>
            <pc:docMk/>
            <pc:sldMk cId="0" sldId="320"/>
            <ac:graphicFrameMk id="7" creationId="{9E060F86-78B1-B34C-BF2C-736CC51BE818}"/>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Chapter Overview: Fittings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Purpose and scope of piping fittings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Fittings join pipe sections and direct fluid flow through piping systems</a:t>
            </a:r>
            <a:endParaRPr lang="en-US"/>
          </a:p>
          <a:p>
            <a:pPr>
              <a:buFont typeface="Arial"/>
              <a:buChar char="•"/>
            </a:pPr>
            <a:r>
              <a:rPr lang="en-US" sz="1800" b="0">
                <a:solidFill>
                  <a:srgbClr val="282828"/>
                </a:solidFill>
                <a:latin typeface="Aptos"/>
              </a:rPr>
              <a:t>Five primary functions: change direction, create branches, change size, connect/disconnect equipment, close pipe ends</a:t>
            </a:r>
          </a:p>
          <a:p>
            <a:pPr>
              <a:buFont typeface="Arial"/>
              <a:buChar char="•"/>
            </a:pPr>
            <a:r>
              <a:rPr lang="en-US" sz="1800" b="0">
                <a:solidFill>
                  <a:srgbClr val="282828"/>
                </a:solidFill>
                <a:latin typeface="Aptos"/>
              </a:rPr>
              <a:t>Proper fitting selection affects pressure capability, maintainability, and system reliability</a:t>
            </a:r>
          </a:p>
          <a:p>
            <a:pPr>
              <a:buFont typeface="Arial"/>
              <a:buChar char="•"/>
            </a:pPr>
            <a:r>
              <a:rPr lang="en-US" sz="1800" b="0">
                <a:solidFill>
                  <a:srgbClr val="282828"/>
                </a:solidFill>
                <a:latin typeface="Aptos"/>
              </a:rPr>
              <a:t>Understanding fitting types, materials, and limitations is essential for installation and maintenance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Reducing Tee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Tee with branch smaller than run</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Provides branch connection smaller than main run</a:t>
            </a:r>
            <a:endParaRPr lang="en-US"/>
          </a:p>
          <a:p>
            <a:pPr>
              <a:buFont typeface="Arial"/>
              <a:buChar char="•"/>
            </a:pPr>
            <a:r>
              <a:rPr lang="en-US" sz="1800" b="0">
                <a:solidFill>
                  <a:srgbClr val="282828"/>
                </a:solidFill>
                <a:latin typeface="Aptos"/>
              </a:rPr>
              <a:t>Allows flow distribution where branch flow is less than main flow</a:t>
            </a:r>
          </a:p>
        </p:txBody>
      </p:sp>
      <p:sp>
        <p:nvSpPr>
          <p:cNvPr id="6" name="AutoShape 6"/>
          <p:cNvSpPr/>
          <p:nvPr/>
        </p:nvSpPr>
        <p:spPr>
          <a:xfrm>
            <a:off x="274320" y="265176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Example: 2" × 1" Reducing Tee</a:t>
            </a:r>
            <a:endParaRPr lang="en-US"/>
          </a:p>
          <a:p>
            <a:pPr>
              <a:buFont typeface="Arial"/>
              <a:buChar char="•"/>
            </a:pPr>
            <a:r>
              <a:rPr lang="en-US" sz="1800" b="0">
                <a:solidFill>
                  <a:srgbClr val="282828"/>
                </a:solidFill>
                <a:latin typeface="Aptos"/>
              </a:rPr>
              <a:t>Run: 2 inch</a:t>
            </a:r>
          </a:p>
          <a:p>
            <a:pPr>
              <a:buFont typeface="Arial"/>
              <a:buChar char="•"/>
            </a:pPr>
            <a:r>
              <a:rPr lang="en-US" sz="1800" b="0">
                <a:solidFill>
                  <a:srgbClr val="282828"/>
                </a:solidFill>
                <a:latin typeface="Aptos"/>
              </a:rPr>
              <a:t>Branch: 1 inch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Lateral Tee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Branch fitting with angled outlet</a:t>
            </a:r>
            <a:endParaRPr lang="en-US" sz="1100"/>
          </a:p>
        </p:txBody>
      </p:sp>
      <p:pic>
        <p:nvPicPr>
          <p:cNvPr id="5" name="Picture 5"/>
          <p:cNvPicPr>
            <a:picLocks noChangeAspect="1"/>
          </p:cNvPicPr>
          <p:nvPr/>
        </p:nvPicPr>
        <p:blipFill>
          <a:blip r:embed="rId2"/>
          <a:stretch>
            <a:fillRect/>
          </a:stretch>
        </p:blipFill>
        <p:spPr>
          <a:xfrm>
            <a:off x="7725896" y="1645920"/>
            <a:ext cx="3019088"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Creates branch at an angle, typically 45 degrees</a:t>
            </a:r>
            <a:endParaRPr lang="en-US"/>
          </a:p>
          <a:p>
            <a:pPr>
              <a:buFont typeface="Arial"/>
              <a:buChar char="•"/>
            </a:pPr>
            <a:r>
              <a:rPr lang="en-US" sz="1800" b="0">
                <a:solidFill>
                  <a:srgbClr val="282828"/>
                </a:solidFill>
                <a:latin typeface="Aptos"/>
              </a:rPr>
              <a:t>Smoother flow path than standard tee</a:t>
            </a:r>
          </a:p>
          <a:p>
            <a:pPr>
              <a:buFont typeface="Arial"/>
              <a:buChar char="•"/>
            </a:pPr>
            <a:r>
              <a:rPr lang="en-US" sz="1800" b="0">
                <a:solidFill>
                  <a:srgbClr val="282828"/>
                </a:solidFill>
                <a:latin typeface="Aptos"/>
              </a:rPr>
              <a:t>May reduce pressure losses compared to standard tee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Branch Connection Stresses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Mechanical loads on branch connections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Sources of Stress</a:t>
            </a:r>
            <a:endParaRPr lang="en-US"/>
          </a:p>
          <a:p>
            <a:pPr>
              <a:buFont typeface="Arial"/>
              <a:buChar char="•"/>
            </a:pPr>
            <a:r>
              <a:rPr lang="en-US" sz="1800" b="0">
                <a:solidFill>
                  <a:srgbClr val="282828"/>
                </a:solidFill>
                <a:latin typeface="Aptos"/>
              </a:rPr>
              <a:t>Internal pressure from system operation</a:t>
            </a:r>
          </a:p>
          <a:p>
            <a:pPr>
              <a:buFont typeface="Arial"/>
              <a:buChar char="•"/>
            </a:pPr>
            <a:r>
              <a:rPr lang="en-US" sz="1800" b="0">
                <a:solidFill>
                  <a:srgbClr val="282828"/>
                </a:solidFill>
                <a:latin typeface="Aptos"/>
              </a:rPr>
              <a:t>Thermal expansion from temperature changes</a:t>
            </a:r>
          </a:p>
          <a:p>
            <a:pPr>
              <a:buFont typeface="Arial"/>
              <a:buChar char="•"/>
            </a:pPr>
            <a:r>
              <a:rPr lang="en-US" sz="1800" b="0">
                <a:solidFill>
                  <a:srgbClr val="282828"/>
                </a:solidFill>
                <a:latin typeface="Aptos"/>
              </a:rPr>
              <a:t>Vibration from fluid flow and equipment</a:t>
            </a:r>
          </a:p>
          <a:p>
            <a:pPr>
              <a:buFont typeface="Arial"/>
              <a:buChar char="•"/>
            </a:pPr>
            <a:r>
              <a:rPr lang="en-US" sz="1800" b="0">
                <a:solidFill>
                  <a:srgbClr val="282828"/>
                </a:solidFill>
                <a:latin typeface="Aptos"/>
              </a:rPr>
              <a:t>External loads from pipe weight and support brackets</a:t>
            </a:r>
          </a:p>
        </p:txBody>
      </p:sp>
      <p:sp>
        <p:nvSpPr>
          <p:cNvPr id="6" name="AutoShape 6"/>
          <p:cNvSpPr/>
          <p:nvPr/>
        </p:nvSpPr>
        <p:spPr>
          <a:xfrm>
            <a:off x="274320" y="347472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Design Implications</a:t>
            </a:r>
            <a:endParaRPr lang="en-US"/>
          </a:p>
          <a:p>
            <a:pPr>
              <a:buFont typeface="Arial"/>
              <a:buChar char="•"/>
            </a:pPr>
            <a:r>
              <a:rPr lang="en-US" sz="1800" b="0">
                <a:solidFill>
                  <a:srgbClr val="282828"/>
                </a:solidFill>
                <a:latin typeface="Aptos"/>
              </a:rPr>
              <a:t>As pipe size and pressure increase, branch reinforcement becomes critical</a:t>
            </a:r>
          </a:p>
          <a:p>
            <a:pPr>
              <a:buFont typeface="Arial"/>
              <a:buChar char="•"/>
            </a:pPr>
            <a:r>
              <a:rPr lang="en-US" sz="1800" b="0">
                <a:solidFill>
                  <a:srgbClr val="282828"/>
                </a:solidFill>
                <a:latin typeface="Aptos"/>
              </a:rPr>
              <a:t>Reinforcement requirements must be considered during design</a:t>
            </a:r>
          </a:p>
          <a:p>
            <a:pPr>
              <a:buFont typeface="Arial"/>
              <a:buChar char="•"/>
            </a:pPr>
            <a:r>
              <a:rPr lang="en-US" sz="1800" b="0">
                <a:solidFill>
                  <a:srgbClr val="282828"/>
                </a:solidFill>
                <a:latin typeface="Aptos"/>
              </a:rPr>
              <a:t>Proper support and bracing reduces fatigue failures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Bushings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Compact size-reduction fitting for threaded connections</a:t>
            </a:r>
            <a:endParaRPr lang="en-US" sz="1100"/>
          </a:p>
        </p:txBody>
      </p:sp>
      <p:pic>
        <p:nvPicPr>
          <p:cNvPr id="5" name="Picture 5"/>
          <p:cNvPicPr>
            <a:picLocks noChangeAspect="1"/>
          </p:cNvPicPr>
          <p:nvPr/>
        </p:nvPicPr>
        <p:blipFill>
          <a:blip r:embed="rId2"/>
          <a:stretch>
            <a:fillRect/>
          </a:stretch>
        </p:blipFill>
        <p:spPr>
          <a:xfrm>
            <a:off x="8323130" y="1645920"/>
            <a:ext cx="1824620" cy="3291840"/>
          </a:xfrm>
          <a:prstGeom prst="rect">
            <a:avLst/>
          </a:prstGeom>
        </p:spPr>
      </p:pic>
      <p:sp>
        <p:nvSpPr>
          <p:cNvPr id="6" name="AutoShape 6"/>
          <p:cNvSpPr/>
          <p:nvPr/>
        </p:nvSpPr>
        <p:spPr>
          <a:xfrm>
            <a:off x="274320" y="1645920"/>
            <a:ext cx="6400800" cy="19659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Threads into larger fitting to provide smaller threaded opening</a:t>
            </a:r>
            <a:endParaRPr lang="en-US"/>
          </a:p>
          <a:p>
            <a:pPr>
              <a:buFont typeface="Arial"/>
              <a:buChar char="•"/>
            </a:pPr>
            <a:r>
              <a:rPr lang="en-US" sz="1800" b="0">
                <a:solidFill>
                  <a:srgbClr val="282828"/>
                </a:solidFill>
                <a:latin typeface="Aptos"/>
              </a:rPr>
              <a:t>Example: 1 inch × 3/4 inch bushing allows 3/4 inch pipe on 1 inch fitting</a:t>
            </a:r>
          </a:p>
          <a:p>
            <a:pPr>
              <a:buFont typeface="Arial"/>
              <a:buChar char="•"/>
            </a:pPr>
            <a:r>
              <a:rPr lang="en-US" sz="1800" b="0">
                <a:solidFill>
                  <a:srgbClr val="282828"/>
                </a:solidFill>
                <a:latin typeface="Aptos"/>
              </a:rPr>
              <a:t>Reduction occurs within fitting itself, requires very little space</a:t>
            </a:r>
          </a:p>
        </p:txBody>
      </p:sp>
      <p:sp>
        <p:nvSpPr>
          <p:cNvPr id="7" name="AutoShape 7"/>
          <p:cNvSpPr/>
          <p:nvPr/>
        </p:nvSpPr>
        <p:spPr>
          <a:xfrm>
            <a:off x="274320" y="3749040"/>
            <a:ext cx="6400800" cy="141732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Compact installation with minimal space requirements</a:t>
            </a:r>
          </a:p>
          <a:p>
            <a:pPr>
              <a:buFont typeface="Arial"/>
              <a:buChar char="•"/>
            </a:pPr>
            <a:r>
              <a:rPr lang="en-US" sz="1800" b="0">
                <a:solidFill>
                  <a:srgbClr val="282828"/>
                </a:solidFill>
                <a:latin typeface="Aptos"/>
              </a:rPr>
              <a:t>Lower cost compared to other size-change options</a:t>
            </a:r>
          </a:p>
          <a:p>
            <a:pPr>
              <a:buFont typeface="Arial"/>
              <a:buChar char="•"/>
            </a:pPr>
            <a:r>
              <a:rPr lang="en-US" sz="1800" b="0">
                <a:solidFill>
                  <a:srgbClr val="282828"/>
                </a:solidFill>
                <a:latin typeface="Aptos"/>
              </a:rPr>
              <a:t>Fewer fittings required for assembly</a:t>
            </a:r>
          </a:p>
        </p:txBody>
      </p:sp>
      <p:sp>
        <p:nvSpPr>
          <p:cNvPr id="8" name="AutoShape 8"/>
          <p:cNvSpPr/>
          <p:nvPr/>
        </p:nvSpPr>
        <p:spPr>
          <a:xfrm>
            <a:off x="274320" y="5303520"/>
            <a:ext cx="6400800" cy="141732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Creates abrupt change in flow area</a:t>
            </a:r>
          </a:p>
          <a:p>
            <a:pPr>
              <a:buFont typeface="Arial"/>
              <a:buChar char="•"/>
            </a:pPr>
            <a:r>
              <a:rPr lang="en-US" sz="1800" b="0">
                <a:solidFill>
                  <a:srgbClr val="282828"/>
                </a:solidFill>
                <a:latin typeface="Aptos"/>
              </a:rPr>
              <a:t>Concentrates stress in small area</a:t>
            </a:r>
          </a:p>
          <a:p>
            <a:pPr>
              <a:buFont typeface="Arial"/>
              <a:buChar char="•"/>
            </a:pPr>
            <a:r>
              <a:rPr lang="en-US" sz="1800" b="0">
                <a:solidFill>
                  <a:srgbClr val="282828"/>
                </a:solidFill>
                <a:latin typeface="Aptos"/>
              </a:rPr>
              <a:t>Can be difficult to remove after years of service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Bushing Applications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Common uses for bushing fittings</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Instrument connections</a:t>
            </a:r>
            <a:endParaRPr lang="en-US"/>
          </a:p>
          <a:p>
            <a:pPr>
              <a:buFont typeface="Arial"/>
              <a:buChar char="•"/>
            </a:pPr>
            <a:r>
              <a:rPr lang="en-US" sz="1800" b="0">
                <a:solidFill>
                  <a:srgbClr val="282828"/>
                </a:solidFill>
                <a:latin typeface="Aptos"/>
              </a:rPr>
              <a:t>Drain line connections</a:t>
            </a:r>
          </a:p>
          <a:p>
            <a:pPr>
              <a:buFont typeface="Arial"/>
              <a:buChar char="•"/>
            </a:pPr>
            <a:r>
              <a:rPr lang="en-US" sz="1800" b="0">
                <a:solidFill>
                  <a:srgbClr val="282828"/>
                </a:solidFill>
                <a:latin typeface="Aptos"/>
              </a:rPr>
              <a:t>Vent connections</a:t>
            </a:r>
          </a:p>
          <a:p>
            <a:pPr>
              <a:buFont typeface="Arial"/>
              <a:buChar char="•"/>
            </a:pPr>
            <a:r>
              <a:rPr lang="en-US" sz="1800" b="0">
                <a:solidFill>
                  <a:srgbClr val="282828"/>
                </a:solidFill>
                <a:latin typeface="Aptos"/>
              </a:rPr>
              <a:t>Small auxiliary piping systems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Reducing Couplings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Size-change fitting for straight runs</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Joins two different pipe sizes in a straight run</a:t>
            </a:r>
            <a:endParaRPr lang="en-US"/>
          </a:p>
          <a:p>
            <a:pPr>
              <a:buFont typeface="Arial"/>
              <a:buChar char="•"/>
            </a:pPr>
            <a:r>
              <a:rPr lang="en-US" sz="1800" b="0">
                <a:solidFill>
                  <a:srgbClr val="282828"/>
                </a:solidFill>
                <a:latin typeface="Aptos"/>
              </a:rPr>
              <a:t>Occupies additional length compared to bushing</a:t>
            </a:r>
          </a:p>
          <a:p>
            <a:pPr>
              <a:buFont typeface="Arial"/>
              <a:buChar char="•"/>
            </a:pPr>
            <a:r>
              <a:rPr lang="en-US" sz="1800" b="0">
                <a:solidFill>
                  <a:srgbClr val="282828"/>
                </a:solidFill>
                <a:latin typeface="Aptos"/>
              </a:rPr>
              <a:t>Provides stronger, more conventional connection than bushing</a:t>
            </a:r>
          </a:p>
        </p:txBody>
      </p:sp>
      <p:sp>
        <p:nvSpPr>
          <p:cNvPr id="6" name="AutoShape 6"/>
          <p:cNvSpPr/>
          <p:nvPr/>
        </p:nvSpPr>
        <p:spPr>
          <a:xfrm>
            <a:off x="274320" y="292608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Example Sizes</a:t>
            </a:r>
            <a:endParaRPr lang="en-US"/>
          </a:p>
          <a:p>
            <a:pPr>
              <a:buFont typeface="Arial"/>
              <a:buChar char="•"/>
            </a:pPr>
            <a:r>
              <a:rPr lang="en-US" sz="1800" b="0">
                <a:solidFill>
                  <a:srgbClr val="282828"/>
                </a:solidFill>
                <a:latin typeface="Aptos"/>
              </a:rPr>
              <a:t>1 inch × 3/4 inch</a:t>
            </a:r>
          </a:p>
          <a:p>
            <a:pPr>
              <a:buFont typeface="Arial"/>
              <a:buChar char="•"/>
            </a:pPr>
            <a:r>
              <a:rPr lang="en-US" sz="1800" b="0">
                <a:solidFill>
                  <a:srgbClr val="282828"/>
                </a:solidFill>
                <a:latin typeface="Aptos"/>
              </a:rPr>
              <a:t>1-1/4 inch × 1 inch</a:t>
            </a:r>
          </a:p>
          <a:p>
            <a:pPr>
              <a:buFont typeface="Arial"/>
              <a:buChar char="•"/>
            </a:pPr>
            <a:r>
              <a:rPr lang="en-US" sz="1800" b="0">
                <a:solidFill>
                  <a:srgbClr val="282828"/>
                </a:solidFill>
                <a:latin typeface="Aptos"/>
              </a:rPr>
              <a:t>2 inch × 1-1/2 inch</a:t>
            </a:r>
          </a:p>
        </p:txBody>
      </p:sp>
      <p:sp>
        <p:nvSpPr>
          <p:cNvPr id="7" name="AutoShape 7"/>
          <p:cNvSpPr/>
          <p:nvPr/>
        </p:nvSpPr>
        <p:spPr>
          <a:xfrm>
            <a:off x="274320" y="448056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Better mechanical support than bushing</a:t>
            </a:r>
          </a:p>
          <a:p>
            <a:pPr>
              <a:buFont typeface="Arial"/>
              <a:buChar char="•"/>
            </a:pPr>
            <a:r>
              <a:rPr lang="en-US" sz="1800" b="0">
                <a:solidFill>
                  <a:srgbClr val="282828"/>
                </a:solidFill>
                <a:latin typeface="Aptos"/>
              </a:rPr>
              <a:t>Easier maintenance and serviceability</a:t>
            </a:r>
          </a:p>
          <a:p>
            <a:pPr>
              <a:buFont typeface="Arial"/>
              <a:buChar char="•"/>
            </a:pPr>
            <a:r>
              <a:rPr lang="en-US" sz="1800" b="0">
                <a:solidFill>
                  <a:srgbClr val="282828"/>
                </a:solidFill>
                <a:latin typeface="Aptos"/>
              </a:rPr>
              <a:t>Commonly accepted piping practice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Reducers for Welded Piping</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Size-change fittings in welded systems</a:t>
            </a:r>
            <a:endParaRPr lang="en-US" sz="1100"/>
          </a:p>
        </p:txBody>
      </p:sp>
      <p:pic>
        <p:nvPicPr>
          <p:cNvPr id="5" name="Picture 5"/>
          <p:cNvPicPr>
            <a:picLocks noChangeAspect="1"/>
          </p:cNvPicPr>
          <p:nvPr/>
        </p:nvPicPr>
        <p:blipFill>
          <a:blip r:embed="rId2"/>
          <a:stretch>
            <a:fillRect/>
          </a:stretch>
        </p:blipFill>
        <p:spPr>
          <a:xfrm>
            <a:off x="7589520" y="1645920"/>
            <a:ext cx="3291840"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In welded piping systems, size changes usually accomplished using reducers</a:t>
            </a:r>
            <a:endParaRPr lang="en-US"/>
          </a:p>
          <a:p>
            <a:pPr>
              <a:buFont typeface="Arial"/>
              <a:buChar char="•"/>
            </a:pPr>
            <a:r>
              <a:rPr lang="en-US" sz="1800" b="0">
                <a:solidFill>
                  <a:srgbClr val="282828"/>
                </a:solidFill>
                <a:latin typeface="Aptos"/>
              </a:rPr>
              <a:t>Available in two styles: concentric and eccentric</a:t>
            </a:r>
          </a:p>
        </p:txBody>
      </p:sp>
      <p:sp>
        <p:nvSpPr>
          <p:cNvPr id="7" name="AutoShape 7"/>
          <p:cNvSpPr/>
          <p:nvPr/>
        </p:nvSpPr>
        <p:spPr>
          <a:xfrm>
            <a:off x="274320" y="2926080"/>
            <a:ext cx="6400800" cy="1417320"/>
          </a:xfrm>
          <a:prstGeom prst="roundRect">
            <a:avLst/>
          </a:prstGeom>
          <a:solidFill>
            <a:srgbClr val="F5E8DA"/>
          </a:solidFill>
        </p:spPr>
        <p:txBody>
          <a:bodyPr rtlCol="0" anchor="t"/>
          <a:lstStyle/>
          <a:p>
            <a:pPr algn="l">
              <a:defRPr/>
            </a:pPr>
            <a:r>
              <a:rPr lang="en-US" sz="1800" b="1">
                <a:solidFill>
                  <a:srgbClr val="282828"/>
                </a:solidFill>
                <a:latin typeface="Aptos"/>
              </a:rPr>
              <a:t>Common Reducer Sizes</a:t>
            </a:r>
            <a:endParaRPr lang="en-US"/>
          </a:p>
          <a:p>
            <a:pPr>
              <a:buFont typeface="Arial"/>
              <a:buChar char="•"/>
            </a:pPr>
            <a:r>
              <a:rPr lang="en-US" sz="1800" b="0">
                <a:solidFill>
                  <a:srgbClr val="282828"/>
                </a:solidFill>
                <a:latin typeface="Aptos"/>
              </a:rPr>
              <a:t>2 inch × 1-1/2 inch</a:t>
            </a:r>
          </a:p>
          <a:p>
            <a:pPr>
              <a:buFont typeface="Arial"/>
              <a:buChar char="•"/>
            </a:pPr>
            <a:r>
              <a:rPr lang="en-US" sz="1800" b="0">
                <a:solidFill>
                  <a:srgbClr val="282828"/>
                </a:solidFill>
                <a:latin typeface="Aptos"/>
              </a:rPr>
              <a:t>4 inch × 3 inch</a:t>
            </a:r>
          </a:p>
          <a:p>
            <a:pPr>
              <a:buFont typeface="Arial"/>
              <a:buChar char="•"/>
            </a:pPr>
            <a:r>
              <a:rPr lang="en-US" sz="1800" b="0">
                <a:solidFill>
                  <a:srgbClr val="282828"/>
                </a:solidFill>
                <a:latin typeface="Aptos"/>
              </a:rPr>
              <a:t>6 inch × 4 inch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Eccentric Reducers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Offset reducer for steam service applications</a:t>
            </a:r>
            <a:endParaRPr lang="en-US" sz="1100"/>
          </a:p>
        </p:txBody>
      </p:sp>
      <p:pic>
        <p:nvPicPr>
          <p:cNvPr id="5" name="Picture 5"/>
          <p:cNvPicPr>
            <a:picLocks noChangeAspect="1"/>
          </p:cNvPicPr>
          <p:nvPr/>
        </p:nvPicPr>
        <p:blipFill>
          <a:blip r:embed="rId2"/>
          <a:stretch>
            <a:fillRect/>
          </a:stretch>
        </p:blipFill>
        <p:spPr>
          <a:xfrm>
            <a:off x="7392992" y="1645920"/>
            <a:ext cx="3684896"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Eccentric reducer offsets smaller pipe to one side</a:t>
            </a:r>
            <a:endParaRPr lang="en-US"/>
          </a:p>
          <a:p>
            <a:pPr>
              <a:buFont typeface="Arial"/>
              <a:buChar char="•"/>
            </a:pPr>
            <a:r>
              <a:rPr lang="en-US" sz="1800" b="0">
                <a:solidFill>
                  <a:srgbClr val="282828"/>
                </a:solidFill>
                <a:latin typeface="Aptos"/>
              </a:rPr>
              <a:t>Used to maintain sloped piping in steam systems</a:t>
            </a:r>
          </a:p>
          <a:p>
            <a:pPr>
              <a:buFont typeface="Arial"/>
              <a:buChar char="•"/>
            </a:pPr>
            <a:r>
              <a:rPr lang="en-US" sz="1800" b="0">
                <a:solidFill>
                  <a:srgbClr val="282828"/>
                </a:solidFill>
                <a:latin typeface="Aptos"/>
              </a:rPr>
              <a:t>Prevents condensate pockets and air traps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Reducer Selection Impact</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Consequences of improper reducer selection</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Problems from Poor Selection</a:t>
            </a:r>
            <a:endParaRPr lang="en-US"/>
          </a:p>
          <a:p>
            <a:pPr>
              <a:buFont typeface="Arial"/>
              <a:buChar char="•"/>
            </a:pPr>
            <a:r>
              <a:rPr lang="en-US" sz="1800" b="0">
                <a:solidFill>
                  <a:srgbClr val="282828"/>
                </a:solidFill>
                <a:latin typeface="Aptos"/>
              </a:rPr>
              <a:t>Condensate pockets: areas where liquid collects in steam lines</a:t>
            </a:r>
          </a:p>
          <a:p>
            <a:pPr>
              <a:buFont typeface="Arial"/>
              <a:buChar char="•"/>
            </a:pPr>
            <a:r>
              <a:rPr lang="en-US" sz="1800" b="0">
                <a:solidFill>
                  <a:srgbClr val="282828"/>
                </a:solidFill>
                <a:latin typeface="Aptos"/>
              </a:rPr>
              <a:t>Air traps: pockets where air becomes trapped</a:t>
            </a:r>
          </a:p>
          <a:p>
            <a:pPr>
              <a:buFont typeface="Arial"/>
              <a:buChar char="•"/>
            </a:pPr>
            <a:r>
              <a:rPr lang="en-US" sz="1800" b="0">
                <a:solidFill>
                  <a:srgbClr val="282828"/>
                </a:solidFill>
                <a:latin typeface="Aptos"/>
              </a:rPr>
              <a:t>Increased turbulence: creating pressure drop and noise</a:t>
            </a:r>
          </a:p>
          <a:p>
            <a:pPr>
              <a:buFont typeface="Arial"/>
              <a:buChar char="•"/>
            </a:pPr>
            <a:r>
              <a:rPr lang="en-US" sz="1800" b="0">
                <a:solidFill>
                  <a:srgbClr val="282828"/>
                </a:solidFill>
                <a:latin typeface="Aptos"/>
              </a:rPr>
              <a:t>Water hammer conditions: damaging pressure surges</a:t>
            </a:r>
          </a:p>
        </p:txBody>
      </p:sp>
      <p:sp>
        <p:nvSpPr>
          <p:cNvPr id="6" name="AutoShape 6"/>
          <p:cNvSpPr/>
          <p:nvPr/>
        </p:nvSpPr>
        <p:spPr>
          <a:xfrm>
            <a:off x="274320" y="347472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Steam Service Considerations</a:t>
            </a:r>
            <a:endParaRPr lang="en-US"/>
          </a:p>
          <a:p>
            <a:pPr>
              <a:buFont typeface="Arial"/>
              <a:buChar char="•"/>
            </a:pPr>
            <a:r>
              <a:rPr lang="en-US" sz="1800" b="0">
                <a:solidFill>
                  <a:srgbClr val="282828"/>
                </a:solidFill>
                <a:latin typeface="Aptos"/>
              </a:rPr>
              <a:t>Proper reducer orientation is especially important in steam service</a:t>
            </a:r>
          </a:p>
          <a:p>
            <a:pPr>
              <a:buFont typeface="Arial"/>
              <a:buChar char="•"/>
            </a:pPr>
            <a:r>
              <a:rPr lang="en-US" sz="1800" b="0">
                <a:solidFill>
                  <a:srgbClr val="282828"/>
                </a:solidFill>
                <a:latin typeface="Aptos"/>
              </a:rPr>
              <a:t>Eccentric reducers preferred over concentric when slope must be maintained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Couplings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Fitting that joins two pipe sections in straight line</a:t>
            </a:r>
            <a:endParaRPr lang="en-US" sz="1100"/>
          </a:p>
        </p:txBody>
      </p:sp>
      <p:pic>
        <p:nvPicPr>
          <p:cNvPr id="5" name="Picture 5"/>
          <p:cNvPicPr>
            <a:picLocks noChangeAspect="1"/>
          </p:cNvPicPr>
          <p:nvPr/>
        </p:nvPicPr>
        <p:blipFill>
          <a:blip r:embed="rId2"/>
          <a:stretch>
            <a:fillRect/>
          </a:stretch>
        </p:blipFill>
        <p:spPr>
          <a:xfrm>
            <a:off x="7589520" y="1645920"/>
            <a:ext cx="3291840"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Joins two pieces of pipe in straight line</a:t>
            </a:r>
            <a:endParaRPr lang="en-US"/>
          </a:p>
          <a:p>
            <a:pPr>
              <a:buFont typeface="Arial"/>
              <a:buChar char="•"/>
            </a:pPr>
            <a:r>
              <a:rPr lang="en-US" sz="1800" b="0">
                <a:solidFill>
                  <a:srgbClr val="282828"/>
                </a:solidFill>
                <a:latin typeface="Aptos"/>
              </a:rPr>
              <a:t>Threaded couplings common in smaller piping systems</a:t>
            </a:r>
          </a:p>
          <a:p>
            <a:pPr>
              <a:buFont typeface="Arial"/>
              <a:buChar char="•"/>
            </a:pPr>
            <a:r>
              <a:rPr lang="en-US" sz="1800" b="0">
                <a:solidFill>
                  <a:srgbClr val="282828"/>
                </a:solidFill>
                <a:latin typeface="Aptos"/>
              </a:rPr>
              <a:t>Similar connection for equal-sized pipe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What Fittings Do</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Five primary fitting functions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Change direction: redirect flow at various angles</a:t>
            </a:r>
            <a:endParaRPr lang="en-US"/>
          </a:p>
          <a:p>
            <a:pPr>
              <a:buFont typeface="Arial"/>
              <a:buChar char="•"/>
            </a:pPr>
            <a:r>
              <a:rPr lang="en-US" sz="1800" b="0">
                <a:solidFill>
                  <a:srgbClr val="282828"/>
                </a:solidFill>
                <a:latin typeface="Aptos"/>
              </a:rPr>
              <a:t>Create a branch: split flow into multiple paths</a:t>
            </a:r>
          </a:p>
          <a:p>
            <a:pPr>
              <a:buFont typeface="Arial"/>
              <a:buChar char="•"/>
            </a:pPr>
            <a:r>
              <a:rPr lang="en-US" sz="1800" b="0">
                <a:solidFill>
                  <a:srgbClr val="282828"/>
                </a:solidFill>
                <a:latin typeface="Aptos"/>
              </a:rPr>
              <a:t>Change pipe size: transition between different pipe diameters</a:t>
            </a:r>
          </a:p>
          <a:p>
            <a:pPr>
              <a:buFont typeface="Arial"/>
              <a:buChar char="•"/>
            </a:pPr>
            <a:r>
              <a:rPr lang="en-US" sz="1800" b="0">
                <a:solidFill>
                  <a:srgbClr val="282828"/>
                </a:solidFill>
                <a:latin typeface="Aptos"/>
              </a:rPr>
              <a:t>Connect or disconnect equipment: enable removable connections</a:t>
            </a:r>
          </a:p>
          <a:p>
            <a:pPr>
              <a:buFont typeface="Arial"/>
              <a:buChar char="•"/>
            </a:pPr>
            <a:r>
              <a:rPr lang="en-US" sz="1800" b="0">
                <a:solidFill>
                  <a:srgbClr val="282828"/>
                </a:solidFill>
                <a:latin typeface="Aptos"/>
              </a:rPr>
              <a:t>Close the end of a pipe: terminate open ends</a:t>
            </a:r>
          </a:p>
        </p:txBody>
      </p:sp>
      <p:sp>
        <p:nvSpPr>
          <p:cNvPr id="6" name="AutoShape 6"/>
          <p:cNvSpPr/>
          <p:nvPr/>
        </p:nvSpPr>
        <p:spPr>
          <a:xfrm>
            <a:off x="274320" y="347472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Fitting Selection Criteria</a:t>
            </a:r>
            <a:endParaRPr lang="en-US"/>
          </a:p>
          <a:p>
            <a:pPr>
              <a:buFont typeface="Arial"/>
              <a:buChar char="•"/>
            </a:pPr>
            <a:r>
              <a:rPr lang="en-US" sz="1800" b="0">
                <a:solidFill>
                  <a:srgbClr val="282828"/>
                </a:solidFill>
                <a:latin typeface="Aptos"/>
              </a:rPr>
              <a:t>Operating pressure and temperature requirements</a:t>
            </a:r>
          </a:p>
          <a:p>
            <a:pPr>
              <a:buFont typeface="Arial"/>
              <a:buChar char="•"/>
            </a:pPr>
            <a:r>
              <a:rPr lang="en-US" sz="1800" b="0">
                <a:solidFill>
                  <a:srgbClr val="282828"/>
                </a:solidFill>
                <a:latin typeface="Aptos"/>
              </a:rPr>
              <a:t>Material compatibility and service conditions</a:t>
            </a:r>
          </a:p>
          <a:p>
            <a:pPr>
              <a:buFont typeface="Arial"/>
              <a:buChar char="•"/>
            </a:pPr>
            <a:r>
              <a:rPr lang="en-US" sz="1800" b="0">
                <a:solidFill>
                  <a:srgbClr val="282828"/>
                </a:solidFill>
                <a:latin typeface="Aptos"/>
              </a:rPr>
              <a:t>Connection type (threaded, welded, flanged)</a:t>
            </a:r>
          </a:p>
          <a:p>
            <a:pPr>
              <a:buFont typeface="Arial"/>
              <a:buChar char="•"/>
            </a:pPr>
            <a:r>
              <a:rPr lang="en-US" sz="1800" b="0">
                <a:solidFill>
                  <a:srgbClr val="282828"/>
                </a:solidFill>
                <a:latin typeface="Aptos"/>
              </a:rPr>
              <a:t>Available space and installation constraints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Half Couplings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Branch connection fitting</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Essentially half of a coupling</a:t>
            </a:r>
            <a:endParaRPr lang="en-US"/>
          </a:p>
          <a:p>
            <a:pPr>
              <a:buFont typeface="Arial"/>
              <a:buChar char="•"/>
            </a:pPr>
            <a:r>
              <a:rPr lang="en-US" sz="1800" b="0">
                <a:solidFill>
                  <a:srgbClr val="282828"/>
                </a:solidFill>
                <a:latin typeface="Aptos"/>
              </a:rPr>
              <a:t>Commonly welded to vessel or larger pipe</a:t>
            </a:r>
          </a:p>
          <a:p>
            <a:pPr>
              <a:buFont typeface="Arial"/>
              <a:buChar char="•"/>
            </a:pPr>
            <a:r>
              <a:rPr lang="en-US" sz="1800" b="0">
                <a:solidFill>
                  <a:srgbClr val="282828"/>
                </a:solidFill>
                <a:latin typeface="Aptos"/>
              </a:rPr>
              <a:t>Creates branch connection at weld point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Unions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Disconnectable fitting for removable equipment</a:t>
            </a:r>
            <a:endParaRPr lang="en-US" sz="1100"/>
          </a:p>
        </p:txBody>
      </p:sp>
      <p:pic>
        <p:nvPicPr>
          <p:cNvPr id="5" name="Picture 5"/>
          <p:cNvPicPr>
            <a:picLocks noChangeAspect="1"/>
          </p:cNvPicPr>
          <p:nvPr/>
        </p:nvPicPr>
        <p:blipFill>
          <a:blip r:embed="rId2"/>
          <a:stretch>
            <a:fillRect/>
          </a:stretch>
        </p:blipFill>
        <p:spPr>
          <a:xfrm>
            <a:off x="7589520" y="1645920"/>
            <a:ext cx="3291840"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Provides means of disconnecting piping without rotating pipe</a:t>
            </a:r>
            <a:endParaRPr lang="en-US"/>
          </a:p>
          <a:p>
            <a:pPr>
              <a:buFont typeface="Arial"/>
              <a:buChar char="•"/>
            </a:pPr>
            <a:r>
              <a:rPr lang="en-US" sz="1800" b="0">
                <a:solidFill>
                  <a:srgbClr val="282828"/>
                </a:solidFill>
                <a:latin typeface="Aptos"/>
              </a:rPr>
              <a:t>Allows rapid equipment removal and replacement</a:t>
            </a:r>
          </a:p>
          <a:p>
            <a:pPr>
              <a:buFont typeface="Arial"/>
              <a:buChar char="•"/>
            </a:pPr>
            <a:r>
              <a:rPr lang="en-US" sz="1800" b="0">
                <a:solidFill>
                  <a:srgbClr val="282828"/>
                </a:solidFill>
                <a:latin typeface="Aptos"/>
              </a:rPr>
              <a:t>Simplifies maintenance and component servicing</a:t>
            </a:r>
          </a:p>
        </p:txBody>
      </p:sp>
      <p:sp>
        <p:nvSpPr>
          <p:cNvPr id="7" name="AutoShape 7"/>
          <p:cNvSpPr/>
          <p:nvPr/>
        </p:nvSpPr>
        <p:spPr>
          <a:xfrm>
            <a:off x="274320" y="2926080"/>
            <a:ext cx="6400800" cy="1691640"/>
          </a:xfrm>
          <a:prstGeom prst="roundRect">
            <a:avLst/>
          </a:prstGeom>
          <a:solidFill>
            <a:srgbClr val="F5E8DA"/>
          </a:solidFill>
        </p:spPr>
        <p:txBody>
          <a:bodyPr rtlCol="0" anchor="t"/>
          <a:lstStyle/>
          <a:p>
            <a:pPr algn="l">
              <a:defRPr/>
            </a:pPr>
            <a:r>
              <a:rPr lang="en-US" sz="1800" b="1">
                <a:solidFill>
                  <a:srgbClr val="282828"/>
                </a:solidFill>
                <a:latin typeface="Aptos"/>
              </a:rPr>
              <a:t>Typical Union Applications</a:t>
            </a:r>
            <a:endParaRPr lang="en-US"/>
          </a:p>
          <a:p>
            <a:pPr>
              <a:buFont typeface="Arial"/>
              <a:buChar char="•"/>
            </a:pPr>
            <a:r>
              <a:rPr lang="en-US" sz="1800" b="0">
                <a:solidFill>
                  <a:srgbClr val="282828"/>
                </a:solidFill>
                <a:latin typeface="Aptos"/>
              </a:rPr>
              <a:t>Valve connections</a:t>
            </a:r>
          </a:p>
          <a:p>
            <a:pPr>
              <a:buFont typeface="Arial"/>
              <a:buChar char="•"/>
            </a:pPr>
            <a:r>
              <a:rPr lang="en-US" sz="1800" b="0">
                <a:solidFill>
                  <a:srgbClr val="282828"/>
                </a:solidFill>
                <a:latin typeface="Aptos"/>
              </a:rPr>
              <a:t>Steam trap installations</a:t>
            </a:r>
          </a:p>
          <a:p>
            <a:pPr>
              <a:buFont typeface="Arial"/>
              <a:buChar char="•"/>
            </a:pPr>
            <a:r>
              <a:rPr lang="en-US" sz="1800" b="0">
                <a:solidFill>
                  <a:srgbClr val="282828"/>
                </a:solidFill>
                <a:latin typeface="Aptos"/>
              </a:rPr>
              <a:t>Pump connections</a:t>
            </a:r>
          </a:p>
          <a:p>
            <a:pPr>
              <a:buFont typeface="Arial"/>
              <a:buChar char="•"/>
            </a:pPr>
            <a:r>
              <a:rPr lang="en-US" sz="1800" b="0">
                <a:solidFill>
                  <a:srgbClr val="282828"/>
                </a:solidFill>
                <a:latin typeface="Aptos"/>
              </a:rPr>
              <a:t>Instrument connections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Why Use Unions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Advantages of union fittings</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Without union, disassembly may require removing large section of piping</a:t>
            </a:r>
            <a:endParaRPr lang="en-US"/>
          </a:p>
          <a:p>
            <a:pPr>
              <a:buFont typeface="Arial"/>
              <a:buChar char="•"/>
            </a:pPr>
            <a:r>
              <a:rPr lang="en-US" sz="1800" b="0">
                <a:solidFill>
                  <a:srgbClr val="282828"/>
                </a:solidFill>
                <a:latin typeface="Aptos"/>
              </a:rPr>
              <a:t>Union allows components to be removed quickly for servicing</a:t>
            </a:r>
          </a:p>
          <a:p>
            <a:pPr>
              <a:buFont typeface="Arial"/>
              <a:buChar char="•"/>
            </a:pPr>
            <a:r>
              <a:rPr lang="en-US" sz="1800" b="0">
                <a:solidFill>
                  <a:srgbClr val="282828"/>
                </a:solidFill>
                <a:latin typeface="Aptos"/>
              </a:rPr>
              <a:t>Reduces downtime for maintenance and replacement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Caps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Fitting that closes end of pipe</a:t>
            </a:r>
            <a:endParaRPr lang="en-US" sz="1100"/>
          </a:p>
        </p:txBody>
      </p:sp>
      <p:pic>
        <p:nvPicPr>
          <p:cNvPr id="5" name="Picture 5"/>
          <p:cNvPicPr>
            <a:picLocks noChangeAspect="1"/>
          </p:cNvPicPr>
          <p:nvPr/>
        </p:nvPicPr>
        <p:blipFill>
          <a:blip r:embed="rId2"/>
          <a:stretch>
            <a:fillRect/>
          </a:stretch>
        </p:blipFill>
        <p:spPr>
          <a:xfrm>
            <a:off x="7589520" y="1645920"/>
            <a:ext cx="3291840"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Fits over the end of pipe and closes it</a:t>
            </a:r>
            <a:endParaRPr lang="en-US"/>
          </a:p>
          <a:p>
            <a:pPr>
              <a:buFont typeface="Arial"/>
              <a:buChar char="•"/>
            </a:pPr>
            <a:r>
              <a:rPr lang="en-US" sz="1800" b="0">
                <a:solidFill>
                  <a:srgbClr val="282828"/>
                </a:solidFill>
                <a:latin typeface="Aptos"/>
              </a:rPr>
              <a:t>Cap goes over the outside of pipe</a:t>
            </a:r>
          </a:p>
          <a:p>
            <a:pPr>
              <a:buFont typeface="Arial"/>
              <a:buChar char="•"/>
            </a:pPr>
            <a:r>
              <a:rPr lang="en-US" sz="1800" b="0">
                <a:solidFill>
                  <a:srgbClr val="282828"/>
                </a:solidFill>
                <a:latin typeface="Aptos"/>
              </a:rPr>
              <a:t>Used for temporary or permanent pipe closures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Plugs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Fitting that closes internal opening</a:t>
            </a:r>
            <a:endParaRPr lang="en-US" sz="1100"/>
          </a:p>
        </p:txBody>
      </p:sp>
      <p:pic>
        <p:nvPicPr>
          <p:cNvPr id="5" name="Picture 5"/>
          <p:cNvPicPr>
            <a:picLocks noChangeAspect="1"/>
          </p:cNvPicPr>
          <p:nvPr/>
        </p:nvPicPr>
        <p:blipFill>
          <a:blip r:embed="rId2"/>
          <a:stretch>
            <a:fillRect/>
          </a:stretch>
        </p:blipFill>
        <p:spPr>
          <a:xfrm>
            <a:off x="7589520" y="1645920"/>
            <a:ext cx="3291840"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Screws into threaded fitting and closes opening</a:t>
            </a:r>
            <a:endParaRPr lang="en-US"/>
          </a:p>
          <a:p>
            <a:pPr>
              <a:buFont typeface="Arial"/>
              <a:buChar char="•"/>
            </a:pPr>
            <a:r>
              <a:rPr lang="en-US" sz="1800" b="0">
                <a:solidFill>
                  <a:srgbClr val="282828"/>
                </a:solidFill>
                <a:latin typeface="Aptos"/>
              </a:rPr>
              <a:t>Plug fits into fitting rather than over pipe</a:t>
            </a:r>
          </a:p>
          <a:p>
            <a:pPr>
              <a:buFont typeface="Arial"/>
              <a:buChar char="•"/>
            </a:pPr>
            <a:r>
              <a:rPr lang="en-US" sz="1800" b="0">
                <a:solidFill>
                  <a:srgbClr val="282828"/>
                </a:solidFill>
                <a:latin typeface="Aptos"/>
              </a:rPr>
              <a:t>Used for temporary or permanent closure of internal ports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Remembering Caps vs. Plugs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Memory aid for cap and plug distinction</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Cap goes over a pipe</a:t>
            </a:r>
            <a:endParaRPr lang="en-US"/>
          </a:p>
          <a:p>
            <a:pPr>
              <a:buFont typeface="Arial"/>
              <a:buChar char="•"/>
            </a:pPr>
            <a:r>
              <a:rPr lang="en-US" sz="1800" b="0">
                <a:solidFill>
                  <a:srgbClr val="282828"/>
                </a:solidFill>
                <a:latin typeface="Aptos"/>
              </a:rPr>
              <a:t>Plug goes into a fitting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Threaded End Connections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Threads as fitting connection method</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Used primarily on smaller pipe sizes</a:t>
            </a:r>
            <a:endParaRPr lang="en-US"/>
          </a:p>
          <a:p>
            <a:pPr>
              <a:buFont typeface="Arial"/>
              <a:buChar char="•"/>
            </a:pPr>
            <a:r>
              <a:rPr lang="en-US" sz="1800" b="0">
                <a:solidFill>
                  <a:srgbClr val="282828"/>
                </a:solidFill>
                <a:latin typeface="Aptos"/>
              </a:rPr>
              <a:t>Most common connection method for small piping systems</a:t>
            </a:r>
          </a:p>
        </p:txBody>
      </p:sp>
      <p:sp>
        <p:nvSpPr>
          <p:cNvPr id="6" name="AutoShape 6"/>
          <p:cNvSpPr/>
          <p:nvPr/>
        </p:nvSpPr>
        <p:spPr>
          <a:xfrm>
            <a:off x="274320" y="265176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Easy to assemble</a:t>
            </a:r>
          </a:p>
          <a:p>
            <a:pPr>
              <a:buFont typeface="Arial"/>
              <a:buChar char="•"/>
            </a:pPr>
            <a:r>
              <a:rPr lang="en-US" sz="1800" b="0">
                <a:solidFill>
                  <a:srgbClr val="282828"/>
                </a:solidFill>
                <a:latin typeface="Aptos"/>
              </a:rPr>
              <a:t>No welding required</a:t>
            </a:r>
          </a:p>
        </p:txBody>
      </p:sp>
      <p:sp>
        <p:nvSpPr>
          <p:cNvPr id="7" name="AutoShape 7"/>
          <p:cNvSpPr/>
          <p:nvPr/>
        </p:nvSpPr>
        <p:spPr>
          <a:xfrm>
            <a:off x="274320" y="393192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Potential leak paths at threaded connections</a:t>
            </a:r>
          </a:p>
          <a:p>
            <a:pPr>
              <a:buFont typeface="Arial"/>
              <a:buChar char="•"/>
            </a:pPr>
            <a:r>
              <a:rPr lang="en-US" sz="1800" b="0">
                <a:solidFill>
                  <a:srgbClr val="282828"/>
                </a:solidFill>
                <a:latin typeface="Aptos"/>
              </a:rPr>
              <a:t>Limited pressure and temperature capability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Socket-Weld End Connections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Welded connection within socket</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Pipe inserted into socket and welded around outside</a:t>
            </a:r>
            <a:endParaRPr lang="en-US"/>
          </a:p>
          <a:p>
            <a:pPr>
              <a:buFont typeface="Arial"/>
              <a:buChar char="•"/>
            </a:pPr>
            <a:r>
              <a:rPr lang="en-US" sz="1800" b="0">
                <a:solidFill>
                  <a:srgbClr val="282828"/>
                </a:solidFill>
                <a:latin typeface="Aptos"/>
              </a:rPr>
              <a:t>Creates strong permanent connection</a:t>
            </a:r>
          </a:p>
          <a:p>
            <a:pPr>
              <a:buFont typeface="Arial"/>
              <a:buChar char="•"/>
            </a:pPr>
            <a:r>
              <a:rPr lang="en-US" sz="1800" b="0">
                <a:solidFill>
                  <a:srgbClr val="282828"/>
                </a:solidFill>
                <a:latin typeface="Aptos"/>
              </a:rPr>
              <a:t>Suitable for higher-pressure service</a:t>
            </a:r>
          </a:p>
        </p:txBody>
      </p:sp>
      <p:sp>
        <p:nvSpPr>
          <p:cNvPr id="6" name="AutoShape 6"/>
          <p:cNvSpPr/>
          <p:nvPr/>
        </p:nvSpPr>
        <p:spPr>
          <a:xfrm>
            <a:off x="274320" y="292608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Strong connection suitable for high pressure</a:t>
            </a:r>
          </a:p>
          <a:p>
            <a:pPr>
              <a:buFont typeface="Arial"/>
              <a:buChar char="•"/>
            </a:pPr>
            <a:r>
              <a:rPr lang="en-US" sz="1800" b="0">
                <a:solidFill>
                  <a:srgbClr val="282828"/>
                </a:solidFill>
                <a:latin typeface="Aptos"/>
              </a:rPr>
              <a:t>Improved reliability compared to threaded</a:t>
            </a:r>
          </a:p>
        </p:txBody>
      </p:sp>
      <p:sp>
        <p:nvSpPr>
          <p:cNvPr id="7" name="AutoShape 7"/>
          <p:cNvSpPr/>
          <p:nvPr/>
        </p:nvSpPr>
        <p:spPr>
          <a:xfrm>
            <a:off x="274320" y="420624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Requires welding expertise</a:t>
            </a:r>
          </a:p>
          <a:p>
            <a:pPr>
              <a:buFont typeface="Arial"/>
              <a:buChar char="•"/>
            </a:pPr>
            <a:r>
              <a:rPr lang="en-US" sz="1800" b="0">
                <a:solidFill>
                  <a:srgbClr val="282828"/>
                </a:solidFill>
                <a:latin typeface="Aptos"/>
              </a:rPr>
              <a:t>More difficult to inspect internally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Butt-Weld End Connections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Direct end-to-end welded connection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Pipe and fitting welded directly end-to-end</a:t>
            </a:r>
            <a:endParaRPr lang="en-US"/>
          </a:p>
          <a:p>
            <a:pPr>
              <a:buFont typeface="Arial"/>
              <a:buChar char="•"/>
            </a:pPr>
            <a:r>
              <a:rPr lang="en-US" sz="1800" b="0">
                <a:solidFill>
                  <a:srgbClr val="282828"/>
                </a:solidFill>
                <a:latin typeface="Aptos"/>
              </a:rPr>
              <a:t>Highest strength of all connection methods</a:t>
            </a:r>
          </a:p>
          <a:p>
            <a:pPr>
              <a:buFont typeface="Arial"/>
              <a:buChar char="•"/>
            </a:pPr>
            <a:r>
              <a:rPr lang="en-US" sz="1800" b="0">
                <a:solidFill>
                  <a:srgbClr val="282828"/>
                </a:solidFill>
                <a:latin typeface="Aptos"/>
              </a:rPr>
              <a:t>Provides smooth internal bore without restrictions</a:t>
            </a:r>
          </a:p>
        </p:txBody>
      </p:sp>
      <p:sp>
        <p:nvSpPr>
          <p:cNvPr id="6" name="AutoShape 6"/>
          <p:cNvSpPr/>
          <p:nvPr/>
        </p:nvSpPr>
        <p:spPr>
          <a:xfrm>
            <a:off x="274320" y="292608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Highest strength connection</a:t>
            </a:r>
          </a:p>
          <a:p>
            <a:pPr>
              <a:buFont typeface="Arial"/>
              <a:buChar char="•"/>
            </a:pPr>
            <a:r>
              <a:rPr lang="en-US" sz="1800" b="0">
                <a:solidFill>
                  <a:srgbClr val="282828"/>
                </a:solidFill>
                <a:latin typeface="Aptos"/>
              </a:rPr>
              <a:t>Smooth internal bore without ledges</a:t>
            </a:r>
          </a:p>
          <a:p>
            <a:pPr>
              <a:buFont typeface="Arial"/>
              <a:buChar char="•"/>
            </a:pPr>
            <a:r>
              <a:rPr lang="en-US" sz="1800" b="0">
                <a:solidFill>
                  <a:srgbClr val="282828"/>
                </a:solidFill>
                <a:latin typeface="Aptos"/>
              </a:rPr>
              <a:t>Preferred for larger steam systems</a:t>
            </a:r>
          </a:p>
        </p:txBody>
      </p:sp>
      <p:sp>
        <p:nvSpPr>
          <p:cNvPr id="7" name="AutoShape 7"/>
          <p:cNvSpPr/>
          <p:nvPr/>
        </p:nvSpPr>
        <p:spPr>
          <a:xfrm>
            <a:off x="274320" y="4480560"/>
            <a:ext cx="10972800" cy="86868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Requires qualified welding procedures and inspection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Nipples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Short length of pipe with external threads on both ends</a:t>
            </a:r>
            <a:endParaRPr lang="en-US" sz="1100"/>
          </a:p>
        </p:txBody>
      </p:sp>
      <p:pic>
        <p:nvPicPr>
          <p:cNvPr id="5" name="Picture 5"/>
          <p:cNvPicPr>
            <a:picLocks noChangeAspect="1"/>
          </p:cNvPicPr>
          <p:nvPr/>
        </p:nvPicPr>
        <p:blipFill>
          <a:blip r:embed="rId2"/>
          <a:stretch>
            <a:fillRect/>
          </a:stretch>
        </p:blipFill>
        <p:spPr>
          <a:xfrm>
            <a:off x="6949440" y="2049780"/>
            <a:ext cx="4572000" cy="2484120"/>
          </a:xfrm>
          <a:prstGeom prst="rect">
            <a:avLst/>
          </a:prstGeom>
        </p:spPr>
      </p:pic>
      <p:sp>
        <p:nvSpPr>
          <p:cNvPr id="6" name="AutoShape 6"/>
          <p:cNvSpPr/>
          <p:nvPr/>
        </p:nvSpPr>
        <p:spPr>
          <a:xfrm>
            <a:off x="274320" y="1645920"/>
            <a:ext cx="6400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Short length of pipe with external threads on both ends</a:t>
            </a:r>
            <a:endParaRPr lang="en-US"/>
          </a:p>
          <a:p>
            <a:pPr>
              <a:buFont typeface="Arial"/>
              <a:buChar char="•"/>
            </a:pPr>
            <a:r>
              <a:rPr lang="en-US" sz="1800" b="0">
                <a:solidFill>
                  <a:srgbClr val="282828"/>
                </a:solidFill>
                <a:latin typeface="Aptos"/>
              </a:rPr>
              <a:t>Connects two threaded fittings or components</a:t>
            </a:r>
          </a:p>
          <a:p>
            <a:pPr>
              <a:buFont typeface="Arial"/>
              <a:buChar char="•"/>
            </a:pPr>
            <a:r>
              <a:rPr lang="en-US" sz="1800" b="0">
                <a:solidFill>
                  <a:srgbClr val="282828"/>
                </a:solidFill>
                <a:latin typeface="Aptos"/>
              </a:rPr>
              <a:t>Unlike most fittings, nipple is short piece of pipe prepared for threaded service</a:t>
            </a:r>
          </a:p>
        </p:txBody>
      </p:sp>
      <p:sp>
        <p:nvSpPr>
          <p:cNvPr id="7" name="AutoShape 7"/>
          <p:cNvSpPr/>
          <p:nvPr/>
        </p:nvSpPr>
        <p:spPr>
          <a:xfrm>
            <a:off x="274320" y="3200400"/>
            <a:ext cx="6400800" cy="1965960"/>
          </a:xfrm>
          <a:prstGeom prst="roundRect">
            <a:avLst/>
          </a:prstGeom>
          <a:solidFill>
            <a:srgbClr val="F5E8DA"/>
          </a:solidFill>
        </p:spPr>
        <p:txBody>
          <a:bodyPr rtlCol="0" anchor="t"/>
          <a:lstStyle/>
          <a:p>
            <a:pPr algn="l">
              <a:defRPr/>
            </a:pPr>
            <a:r>
              <a:rPr lang="en-US" sz="1800" b="1">
                <a:solidFill>
                  <a:srgbClr val="282828"/>
                </a:solidFill>
                <a:latin typeface="Aptos"/>
              </a:rPr>
              <a:t>Common Nipple Uses</a:t>
            </a:r>
            <a:endParaRPr lang="en-US"/>
          </a:p>
          <a:p>
            <a:pPr>
              <a:buFont typeface="Arial"/>
              <a:buChar char="•"/>
            </a:pPr>
            <a:r>
              <a:rPr lang="en-US" sz="1800" b="0">
                <a:solidFill>
                  <a:srgbClr val="282828"/>
                </a:solidFill>
                <a:latin typeface="Aptos"/>
              </a:rPr>
              <a:t>Connecting valves to fittings</a:t>
            </a:r>
          </a:p>
          <a:p>
            <a:pPr>
              <a:buFont typeface="Arial"/>
              <a:buChar char="•"/>
            </a:pPr>
            <a:r>
              <a:rPr lang="en-US" sz="1800" b="0">
                <a:solidFill>
                  <a:srgbClr val="282828"/>
                </a:solidFill>
                <a:latin typeface="Aptos"/>
              </a:rPr>
              <a:t>Extending a branch line</a:t>
            </a:r>
          </a:p>
          <a:p>
            <a:pPr>
              <a:buFont typeface="Arial"/>
              <a:buChar char="•"/>
            </a:pPr>
            <a:r>
              <a:rPr lang="en-US" sz="1800" b="0">
                <a:solidFill>
                  <a:srgbClr val="282828"/>
                </a:solidFill>
                <a:latin typeface="Aptos"/>
              </a:rPr>
              <a:t>Installing pressure gauges</a:t>
            </a:r>
          </a:p>
          <a:p>
            <a:pPr>
              <a:buFont typeface="Arial"/>
              <a:buChar char="•"/>
            </a:pPr>
            <a:r>
              <a:rPr lang="en-US" sz="1800" b="0">
                <a:solidFill>
                  <a:srgbClr val="282828"/>
                </a:solidFill>
                <a:latin typeface="Aptos"/>
              </a:rPr>
              <a:t>Connecting steam traps</a:t>
            </a:r>
          </a:p>
          <a:p>
            <a:pPr>
              <a:buFont typeface="Arial"/>
              <a:buChar char="•"/>
            </a:pPr>
            <a:r>
              <a:rPr lang="en-US" sz="1800" b="0">
                <a:solidFill>
                  <a:srgbClr val="282828"/>
                </a:solidFill>
                <a:latin typeface="Aptos"/>
              </a:rPr>
              <a:t>Creating spacing between components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90° Elbow</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Direction change fitting for perpendicular connections</a:t>
            </a:r>
            <a:endParaRPr lang="en-US" sz="1100"/>
          </a:p>
        </p:txBody>
      </p:sp>
      <p:pic>
        <p:nvPicPr>
          <p:cNvPr id="5" name="Picture 5"/>
          <p:cNvPicPr>
            <a:picLocks noChangeAspect="1"/>
          </p:cNvPicPr>
          <p:nvPr/>
        </p:nvPicPr>
        <p:blipFill>
          <a:blip r:embed="rId2"/>
          <a:stretch>
            <a:fillRect/>
          </a:stretch>
        </p:blipFill>
        <p:spPr>
          <a:xfrm>
            <a:off x="7589520" y="1645920"/>
            <a:ext cx="3291840"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Changes flow direction by ninety degrees</a:t>
            </a:r>
            <a:endParaRPr lang="en-US"/>
          </a:p>
          <a:p>
            <a:pPr>
              <a:buFont typeface="Arial"/>
              <a:buChar char="•"/>
            </a:pPr>
            <a:r>
              <a:rPr lang="en-US" sz="1800" b="0">
                <a:solidFill>
                  <a:srgbClr val="282828"/>
                </a:solidFill>
                <a:latin typeface="Aptos"/>
              </a:rPr>
              <a:t>Commonly used where space is limited</a:t>
            </a:r>
          </a:p>
          <a:p>
            <a:pPr>
              <a:buFont typeface="Arial"/>
              <a:buChar char="•"/>
            </a:pPr>
            <a:r>
              <a:rPr lang="en-US" sz="1800" b="0">
                <a:solidFill>
                  <a:srgbClr val="282828"/>
                </a:solidFill>
                <a:latin typeface="Aptos"/>
              </a:rPr>
              <a:t>Most common fitting type in any piping system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Common Nipple Lengths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Standard nipple length categories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Close: threads over entire length</a:t>
            </a:r>
            <a:endParaRPr lang="en-US"/>
          </a:p>
          <a:p>
            <a:pPr>
              <a:buFont typeface="Arial"/>
              <a:buChar char="•"/>
            </a:pPr>
            <a:r>
              <a:rPr lang="en-US" sz="1800" b="0">
                <a:solidFill>
                  <a:srgbClr val="282828"/>
                </a:solidFill>
                <a:latin typeface="Aptos"/>
              </a:rPr>
              <a:t>Shoulder: short unthreaded section between ends</a:t>
            </a:r>
          </a:p>
          <a:p>
            <a:pPr>
              <a:buFont typeface="Arial"/>
              <a:buChar char="•"/>
            </a:pPr>
            <a:r>
              <a:rPr lang="en-US" sz="1800" b="0">
                <a:solidFill>
                  <a:srgbClr val="282828"/>
                </a:solidFill>
                <a:latin typeface="Aptos"/>
              </a:rPr>
              <a:t>Short: standard medium length</a:t>
            </a:r>
          </a:p>
          <a:p>
            <a:pPr>
              <a:buFont typeface="Arial"/>
              <a:buChar char="•"/>
            </a:pPr>
            <a:r>
              <a:rPr lang="en-US" sz="1800" b="0">
                <a:solidFill>
                  <a:srgbClr val="282828"/>
                </a:solidFill>
                <a:latin typeface="Aptos"/>
              </a:rPr>
              <a:t>Long: extended length for spacing</a:t>
            </a:r>
          </a:p>
          <a:p>
            <a:pPr>
              <a:buFont typeface="Arial"/>
              <a:buChar char="•"/>
            </a:pPr>
            <a:r>
              <a:rPr lang="en-US" sz="1800" b="0">
                <a:solidFill>
                  <a:srgbClr val="282828"/>
                </a:solidFill>
                <a:latin typeface="Aptos"/>
              </a:rPr>
              <a:t>Custom-cut: fabricated to specific length</a:t>
            </a:r>
          </a:p>
        </p:txBody>
      </p:sp>
      <p:sp>
        <p:nvSpPr>
          <p:cNvPr id="6" name="AutoShape 6"/>
          <p:cNvSpPr/>
          <p:nvPr/>
        </p:nvSpPr>
        <p:spPr>
          <a:xfrm>
            <a:off x="274320" y="347472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Exact dimensions vary by manufacturer and pipe size</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Close Nipples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Nipple with threads along entire length</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Has threads over entire length</a:t>
            </a:r>
            <a:endParaRPr lang="en-US"/>
          </a:p>
          <a:p>
            <a:pPr>
              <a:buFont typeface="Arial"/>
              <a:buChar char="•"/>
            </a:pPr>
            <a:r>
              <a:rPr lang="en-US" sz="1800" b="0">
                <a:solidFill>
                  <a:srgbClr val="282828"/>
                </a:solidFill>
                <a:latin typeface="Aptos"/>
              </a:rPr>
              <a:t>Very little of nipple remains visible between fittings when assembled</a:t>
            </a:r>
          </a:p>
          <a:p>
            <a:pPr>
              <a:buFont typeface="Arial"/>
              <a:buChar char="•"/>
            </a:pPr>
            <a:r>
              <a:rPr lang="en-US" sz="1800" b="0">
                <a:solidFill>
                  <a:srgbClr val="282828"/>
                </a:solidFill>
                <a:latin typeface="Aptos"/>
              </a:rPr>
              <a:t>Useful where space is limited</a:t>
            </a:r>
          </a:p>
        </p:txBody>
      </p:sp>
      <p:sp>
        <p:nvSpPr>
          <p:cNvPr id="6" name="AutoShape 6"/>
          <p:cNvSpPr/>
          <p:nvPr/>
        </p:nvSpPr>
        <p:spPr>
          <a:xfrm>
            <a:off x="274320" y="2926080"/>
            <a:ext cx="10972800" cy="868680"/>
          </a:xfrm>
          <a:prstGeom prst="roundRect">
            <a:avLst/>
          </a:prstGeom>
          <a:solidFill>
            <a:srgbClr val="F5E8DA"/>
          </a:solidFill>
        </p:spPr>
        <p:txBody>
          <a:bodyPr rtlCol="0" anchor="t"/>
          <a:lstStyle/>
          <a:p>
            <a:pPr algn="l">
              <a:defRPr/>
            </a:pPr>
            <a:r>
              <a:rPr lang="en-US" sz="1800" b="1">
                <a:solidFill>
                  <a:srgbClr val="282828"/>
                </a:solidFill>
                <a:latin typeface="Aptos"/>
              </a:rPr>
              <a:t>Maintenance Consideration</a:t>
            </a:r>
            <a:endParaRPr lang="en-US"/>
          </a:p>
          <a:p>
            <a:pPr>
              <a:buFont typeface="Arial"/>
              <a:buChar char="•"/>
            </a:pPr>
            <a:r>
              <a:rPr lang="en-US" sz="1800" b="0">
                <a:solidFill>
                  <a:srgbClr val="282828"/>
                </a:solidFill>
                <a:latin typeface="Aptos"/>
              </a:rPr>
              <a:t>Can be difficult to remove because no unthreaded section available for pipe wrench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Shoulder Nipples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Nipple with limited unthreaded section</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Also called a short nipple</a:t>
            </a:r>
            <a:endParaRPr lang="en-US"/>
          </a:p>
          <a:p>
            <a:pPr>
              <a:buFont typeface="Arial"/>
              <a:buChar char="•"/>
            </a:pPr>
            <a:r>
              <a:rPr lang="en-US" sz="1800" b="0">
                <a:solidFill>
                  <a:srgbClr val="282828"/>
                </a:solidFill>
                <a:latin typeface="Aptos"/>
              </a:rPr>
              <a:t>Contains short unthreaded section between threaded ends</a:t>
            </a:r>
          </a:p>
          <a:p>
            <a:pPr>
              <a:buFont typeface="Arial"/>
              <a:buChar char="•"/>
            </a:pPr>
            <a:r>
              <a:rPr lang="en-US" sz="1800" b="0">
                <a:solidFill>
                  <a:srgbClr val="282828"/>
                </a:solidFill>
                <a:latin typeface="Aptos"/>
              </a:rPr>
              <a:t>Unthreaded shoulder visible after assembly</a:t>
            </a:r>
          </a:p>
          <a:p>
            <a:pPr>
              <a:buFont typeface="Arial"/>
              <a:buChar char="•"/>
            </a:pPr>
            <a:r>
              <a:rPr lang="en-US" sz="1800" b="0">
                <a:solidFill>
                  <a:srgbClr val="282828"/>
                </a:solidFill>
                <a:latin typeface="Aptos"/>
              </a:rPr>
              <a:t>May provide limited wrench grip for removal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Long Nipples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Extended nipple for component spacing</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Simply longer sections of threaded pipe</a:t>
            </a:r>
            <a:endParaRPr lang="en-US"/>
          </a:p>
          <a:p>
            <a:pPr>
              <a:buFont typeface="Arial"/>
              <a:buChar char="•"/>
            </a:pPr>
            <a:r>
              <a:rPr lang="en-US" sz="1800" b="0">
                <a:solidFill>
                  <a:srgbClr val="282828"/>
                </a:solidFill>
                <a:latin typeface="Aptos"/>
              </a:rPr>
              <a:t>Used to create space between components</a:t>
            </a:r>
          </a:p>
          <a:p>
            <a:pPr>
              <a:buFont typeface="Arial"/>
              <a:buChar char="•"/>
            </a:pPr>
            <a:r>
              <a:rPr lang="en-US" sz="1800" b="0">
                <a:solidFill>
                  <a:srgbClr val="282828"/>
                </a:solidFill>
                <a:latin typeface="Aptos"/>
              </a:rPr>
              <a:t>Bridges short distances in piping system</a:t>
            </a:r>
          </a:p>
        </p:txBody>
      </p:sp>
      <p:sp>
        <p:nvSpPr>
          <p:cNvPr id="6" name="AutoShape 6"/>
          <p:cNvSpPr/>
          <p:nvPr/>
        </p:nvSpPr>
        <p:spPr>
          <a:xfrm>
            <a:off x="274320" y="292608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Applications</a:t>
            </a:r>
            <a:endParaRPr lang="en-US"/>
          </a:p>
          <a:p>
            <a:pPr>
              <a:buFont typeface="Arial"/>
              <a:buChar char="•"/>
            </a:pPr>
            <a:r>
              <a:rPr lang="en-US" sz="1800" b="0">
                <a:solidFill>
                  <a:srgbClr val="282828"/>
                </a:solidFill>
                <a:latin typeface="Aptos"/>
              </a:rPr>
              <a:t>Create space between components</a:t>
            </a:r>
          </a:p>
          <a:p>
            <a:pPr>
              <a:buFont typeface="Arial"/>
              <a:buChar char="•"/>
            </a:pPr>
            <a:r>
              <a:rPr lang="en-US" sz="1800" b="0">
                <a:solidFill>
                  <a:srgbClr val="282828"/>
                </a:solidFill>
                <a:latin typeface="Aptos"/>
              </a:rPr>
              <a:t>Bridge short distances</a:t>
            </a:r>
          </a:p>
          <a:p>
            <a:pPr>
              <a:buFont typeface="Arial"/>
              <a:buChar char="•"/>
            </a:pPr>
            <a:r>
              <a:rPr lang="en-US" sz="1800" b="0">
                <a:solidFill>
                  <a:srgbClr val="282828"/>
                </a:solidFill>
                <a:latin typeface="Aptos"/>
              </a:rPr>
              <a:t>Position instruments or valves for easier access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Barrel and Running Nipples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Specialized nipple configurations</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Barrel nipple: threads only near ends with unthreaded section in middle; used when greater length required while minimizing threading</a:t>
            </a:r>
            <a:endParaRPr lang="en-US"/>
          </a:p>
          <a:p>
            <a:pPr>
              <a:buFont typeface="Arial"/>
              <a:buChar char="•"/>
            </a:pPr>
            <a:r>
              <a:rPr lang="en-US" sz="1800" b="0">
                <a:solidFill>
                  <a:srgbClr val="282828"/>
                </a:solidFill>
                <a:latin typeface="Aptos"/>
              </a:rPr>
              <a:t>Running nipple: threaded continuously from end to end; useful when fitting must be rotated onto nipple during assembly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Why Pipefitters Care About Nipples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Importance of nipple selection in piping systems</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Nipples may appear simple but often determine whether system can be assembled efficiently</a:t>
            </a:r>
            <a:endParaRPr lang="en-US"/>
          </a:p>
          <a:p>
            <a:pPr>
              <a:buFont typeface="Arial"/>
              <a:buChar char="•"/>
            </a:pPr>
            <a:r>
              <a:rPr lang="en-US" sz="1800" b="0">
                <a:solidFill>
                  <a:srgbClr val="282828"/>
                </a:solidFill>
                <a:latin typeface="Aptos"/>
              </a:rPr>
              <a:t>Correct nipple length critical for system functionality</a:t>
            </a:r>
          </a:p>
        </p:txBody>
      </p:sp>
      <p:sp>
        <p:nvSpPr>
          <p:cNvPr id="6" name="AutoShape 6"/>
          <p:cNvSpPr/>
          <p:nvPr/>
        </p:nvSpPr>
        <p:spPr>
          <a:xfrm>
            <a:off x="274320" y="265176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Correct Nipple Selection Benefits</a:t>
            </a:r>
            <a:endParaRPr lang="en-US"/>
          </a:p>
          <a:p>
            <a:pPr>
              <a:buFont typeface="Arial"/>
              <a:buChar char="•"/>
            </a:pPr>
            <a:r>
              <a:rPr lang="en-US" sz="1800" b="0">
                <a:solidFill>
                  <a:srgbClr val="282828"/>
                </a:solidFill>
                <a:latin typeface="Aptos"/>
              </a:rPr>
              <a:t>Provides wrench clearance for assembly and disassembly</a:t>
            </a:r>
          </a:p>
          <a:p>
            <a:pPr>
              <a:buFont typeface="Arial"/>
              <a:buChar char="•"/>
            </a:pPr>
            <a:r>
              <a:rPr lang="en-US" sz="1800" b="0">
                <a:solidFill>
                  <a:srgbClr val="282828"/>
                </a:solidFill>
                <a:latin typeface="Aptos"/>
              </a:rPr>
              <a:t>Allows valve handles to move freely</a:t>
            </a:r>
          </a:p>
          <a:p>
            <a:pPr>
              <a:buFont typeface="Arial"/>
              <a:buChar char="•"/>
            </a:pPr>
            <a:r>
              <a:rPr lang="en-US" sz="1800" b="0">
                <a:solidFill>
                  <a:srgbClr val="282828"/>
                </a:solidFill>
                <a:latin typeface="Aptos"/>
              </a:rPr>
              <a:t>Improves system accessibility</a:t>
            </a:r>
          </a:p>
          <a:p>
            <a:pPr>
              <a:buFont typeface="Arial"/>
              <a:buChar char="•"/>
            </a:pPr>
            <a:r>
              <a:rPr lang="en-US" sz="1800" b="0">
                <a:solidFill>
                  <a:srgbClr val="282828"/>
                </a:solidFill>
                <a:latin typeface="Aptos"/>
              </a:rPr>
              <a:t>Simplifies future maintenance</a:t>
            </a:r>
          </a:p>
        </p:txBody>
      </p:sp>
      <p:sp>
        <p:nvSpPr>
          <p:cNvPr id="7" name="AutoShape 7"/>
          <p:cNvSpPr/>
          <p:nvPr/>
        </p:nvSpPr>
        <p:spPr>
          <a:xfrm>
            <a:off x="274320" y="4480560"/>
            <a:ext cx="10972800" cy="868680"/>
          </a:xfrm>
          <a:prstGeom prst="roundRect">
            <a:avLst/>
          </a:prstGeom>
          <a:solidFill>
            <a:srgbClr val="F5E8DA"/>
          </a:solidFill>
        </p:spPr>
        <p:txBody>
          <a:bodyPr rtlCol="0" anchor="t"/>
          <a:lstStyle/>
          <a:p>
            <a:pPr algn="l">
              <a:defRPr/>
            </a:pPr>
            <a:r>
              <a:rPr lang="en-US" sz="1800" b="1">
                <a:solidFill>
                  <a:srgbClr val="282828"/>
                </a:solidFill>
                <a:latin typeface="Aptos"/>
              </a:rPr>
              <a:t>Poor Selection Consequences</a:t>
            </a:r>
            <a:endParaRPr lang="en-US"/>
          </a:p>
          <a:p>
            <a:pPr>
              <a:buFont typeface="Arial"/>
              <a:buChar char="•"/>
            </a:pPr>
            <a:r>
              <a:rPr lang="en-US" sz="1800" b="0">
                <a:solidFill>
                  <a:srgbClr val="282828"/>
                </a:solidFill>
                <a:latin typeface="Aptos"/>
              </a:rPr>
              <a:t>Can leave components difficult or impossible to service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Nipples in Steam Service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Common steam system applications for nipples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Between steam trap and isolation valve</a:t>
            </a:r>
            <a:endParaRPr lang="en-US"/>
          </a:p>
          <a:p>
            <a:pPr>
              <a:buFont typeface="Arial"/>
              <a:buChar char="•"/>
            </a:pPr>
            <a:r>
              <a:rPr lang="en-US" sz="1800" b="0">
                <a:solidFill>
                  <a:srgbClr val="282828"/>
                </a:solidFill>
                <a:latin typeface="Aptos"/>
              </a:rPr>
              <a:t>Between pressure gauge and gauge valve</a:t>
            </a:r>
          </a:p>
          <a:p>
            <a:pPr>
              <a:buFont typeface="Arial"/>
              <a:buChar char="•"/>
            </a:pPr>
            <a:r>
              <a:rPr lang="en-US" sz="1800" b="0">
                <a:solidFill>
                  <a:srgbClr val="282828"/>
                </a:solidFill>
                <a:latin typeface="Aptos"/>
              </a:rPr>
              <a:t>Between tee and drain valve</a:t>
            </a:r>
          </a:p>
          <a:p>
            <a:pPr>
              <a:buFont typeface="Arial"/>
              <a:buChar char="•"/>
            </a:pPr>
            <a:r>
              <a:rPr lang="en-US" sz="1800" b="0">
                <a:solidFill>
                  <a:srgbClr val="282828"/>
                </a:solidFill>
                <a:latin typeface="Aptos"/>
              </a:rPr>
              <a:t>Between boiler nozzle and valve assembly</a:t>
            </a:r>
          </a:p>
          <a:p>
            <a:pPr>
              <a:buFont typeface="Arial"/>
              <a:buChar char="•"/>
            </a:pPr>
            <a:r>
              <a:rPr lang="en-US" sz="1800" b="0">
                <a:solidFill>
                  <a:srgbClr val="282828"/>
                </a:solidFill>
                <a:latin typeface="Aptos"/>
              </a:rPr>
              <a:t>In instrument and control piping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Flanges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Mechanical disconnectable joint connection method</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Mechanical method of connecting pipe, valves, vessels, and equipment</a:t>
            </a:r>
            <a:endParaRPr lang="en-US"/>
          </a:p>
          <a:p>
            <a:pPr>
              <a:buFont typeface="Arial"/>
              <a:buChar char="•"/>
            </a:pPr>
            <a:r>
              <a:rPr lang="en-US" sz="1800" b="0">
                <a:solidFill>
                  <a:srgbClr val="282828"/>
                </a:solidFill>
                <a:latin typeface="Aptos"/>
              </a:rPr>
              <a:t>Can be disassembled relatively easily</a:t>
            </a:r>
          </a:p>
          <a:p>
            <a:pPr>
              <a:buFont typeface="Arial"/>
              <a:buChar char="•"/>
            </a:pPr>
            <a:r>
              <a:rPr lang="en-US" sz="1800" b="0">
                <a:solidFill>
                  <a:srgbClr val="282828"/>
                </a:solidFill>
                <a:latin typeface="Aptos"/>
              </a:rPr>
              <a:t>Ideal for equipment requiring periodic inspection, maintenance, or replacement</a:t>
            </a:r>
          </a:p>
        </p:txBody>
      </p:sp>
      <p:sp>
        <p:nvSpPr>
          <p:cNvPr id="6" name="AutoShape 6"/>
          <p:cNvSpPr/>
          <p:nvPr/>
        </p:nvSpPr>
        <p:spPr>
          <a:xfrm>
            <a:off x="274320" y="292608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Flanged Joint Components</a:t>
            </a:r>
            <a:endParaRPr lang="en-US"/>
          </a:p>
          <a:p>
            <a:pPr>
              <a:buFont typeface="Arial"/>
              <a:buChar char="•"/>
            </a:pPr>
            <a:r>
              <a:rPr lang="en-US" sz="1800" b="0">
                <a:solidFill>
                  <a:srgbClr val="282828"/>
                </a:solidFill>
                <a:latin typeface="Aptos"/>
              </a:rPr>
              <a:t>Two mating flanges</a:t>
            </a:r>
          </a:p>
          <a:p>
            <a:pPr>
              <a:buFont typeface="Arial"/>
              <a:buChar char="•"/>
            </a:pPr>
            <a:r>
              <a:rPr lang="en-US" sz="1800" b="0">
                <a:solidFill>
                  <a:srgbClr val="282828"/>
                </a:solidFill>
                <a:latin typeface="Aptos"/>
              </a:rPr>
              <a:t>A gasket</a:t>
            </a:r>
          </a:p>
          <a:p>
            <a:pPr>
              <a:buFont typeface="Arial"/>
              <a:buChar char="•"/>
            </a:pPr>
            <a:r>
              <a:rPr lang="en-US" sz="1800" b="0">
                <a:solidFill>
                  <a:srgbClr val="282828"/>
                </a:solidFill>
                <a:latin typeface="Aptos"/>
              </a:rPr>
              <a:t>Bolts and nuts</a:t>
            </a:r>
          </a:p>
        </p:txBody>
      </p:sp>
      <p:sp>
        <p:nvSpPr>
          <p:cNvPr id="7" name="AutoShape 7"/>
          <p:cNvSpPr/>
          <p:nvPr/>
        </p:nvSpPr>
        <p:spPr>
          <a:xfrm>
            <a:off x="274320" y="4480560"/>
            <a:ext cx="10972800" cy="868680"/>
          </a:xfrm>
          <a:prstGeom prst="roundRect">
            <a:avLst/>
          </a:prstGeom>
          <a:solidFill>
            <a:srgbClr val="F5E8DA"/>
          </a:solidFill>
        </p:spPr>
        <p:txBody>
          <a:bodyPr rtlCol="0" anchor="t"/>
          <a:lstStyle/>
          <a:p>
            <a:pPr algn="l">
              <a:defRPr/>
            </a:pPr>
            <a:r>
              <a:rPr lang="en-US" sz="1800" b="1">
                <a:solidFill>
                  <a:srgbClr val="282828"/>
                </a:solidFill>
                <a:latin typeface="Aptos"/>
              </a:rPr>
              <a:t>Sealing Mechanism</a:t>
            </a:r>
            <a:endParaRPr lang="en-US"/>
          </a:p>
          <a:p>
            <a:pPr>
              <a:buFont typeface="Arial"/>
              <a:buChar char="•"/>
            </a:pPr>
            <a:r>
              <a:rPr lang="en-US" sz="1800" b="0">
                <a:solidFill>
                  <a:srgbClr val="282828"/>
                </a:solidFill>
                <a:latin typeface="Aptos"/>
              </a:rPr>
              <a:t>As bolts are tightened, flanges compress gasket and create pressure-tight seal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When to Use Flanges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Applications requiring removable connections</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Flanges used where equipment must be removable</a:t>
            </a:r>
            <a:endParaRPr lang="en-US"/>
          </a:p>
          <a:p>
            <a:pPr>
              <a:buFont typeface="Arial"/>
              <a:buChar char="•"/>
            </a:pPr>
            <a:r>
              <a:rPr lang="en-US" sz="1800" b="0">
                <a:solidFill>
                  <a:srgbClr val="282828"/>
                </a:solidFill>
                <a:latin typeface="Aptos"/>
              </a:rPr>
              <a:t>Without flanges, removing large equipment often requires cutting and rewelding piping</a:t>
            </a:r>
          </a:p>
        </p:txBody>
      </p:sp>
      <p:sp>
        <p:nvSpPr>
          <p:cNvPr id="6" name="AutoShape 6"/>
          <p:cNvSpPr/>
          <p:nvPr/>
        </p:nvSpPr>
        <p:spPr>
          <a:xfrm>
            <a:off x="274320" y="2651760"/>
            <a:ext cx="10972800" cy="2240280"/>
          </a:xfrm>
          <a:prstGeom prst="roundRect">
            <a:avLst/>
          </a:prstGeom>
          <a:solidFill>
            <a:srgbClr val="F5E8DA"/>
          </a:solidFill>
        </p:spPr>
        <p:txBody>
          <a:bodyPr rtlCol="0" anchor="t"/>
          <a:lstStyle/>
          <a:p>
            <a:pPr algn="l">
              <a:defRPr/>
            </a:pPr>
            <a:r>
              <a:rPr lang="en-US" sz="1800" b="1">
                <a:solidFill>
                  <a:srgbClr val="282828"/>
                </a:solidFill>
                <a:latin typeface="Aptos"/>
              </a:rPr>
              <a:t>Typical Flange Applications</a:t>
            </a:r>
            <a:endParaRPr lang="en-US"/>
          </a:p>
          <a:p>
            <a:pPr>
              <a:buFont typeface="Arial"/>
              <a:buChar char="•"/>
            </a:pPr>
            <a:r>
              <a:rPr lang="en-US" sz="1800" b="0">
                <a:solidFill>
                  <a:srgbClr val="282828"/>
                </a:solidFill>
                <a:latin typeface="Aptos"/>
              </a:rPr>
              <a:t>Valves</a:t>
            </a:r>
          </a:p>
          <a:p>
            <a:pPr>
              <a:buFont typeface="Arial"/>
              <a:buChar char="•"/>
            </a:pPr>
            <a:r>
              <a:rPr lang="en-US" sz="1800" b="0">
                <a:solidFill>
                  <a:srgbClr val="282828"/>
                </a:solidFill>
                <a:latin typeface="Aptos"/>
              </a:rPr>
              <a:t>Steam traps</a:t>
            </a:r>
          </a:p>
          <a:p>
            <a:pPr>
              <a:buFont typeface="Arial"/>
              <a:buChar char="•"/>
            </a:pPr>
            <a:r>
              <a:rPr lang="en-US" sz="1800" b="0">
                <a:solidFill>
                  <a:srgbClr val="282828"/>
                </a:solidFill>
                <a:latin typeface="Aptos"/>
              </a:rPr>
              <a:t>Pumps</a:t>
            </a:r>
          </a:p>
          <a:p>
            <a:pPr>
              <a:buFont typeface="Arial"/>
              <a:buChar char="•"/>
            </a:pPr>
            <a:r>
              <a:rPr lang="en-US" sz="1800" b="0">
                <a:solidFill>
                  <a:srgbClr val="282828"/>
                </a:solidFill>
                <a:latin typeface="Aptos"/>
              </a:rPr>
              <a:t>Heat exchangers</a:t>
            </a:r>
          </a:p>
          <a:p>
            <a:pPr>
              <a:buFont typeface="Arial"/>
              <a:buChar char="•"/>
            </a:pPr>
            <a:r>
              <a:rPr lang="en-US" sz="1800" b="0">
                <a:solidFill>
                  <a:srgbClr val="282828"/>
                </a:solidFill>
                <a:latin typeface="Aptos"/>
              </a:rPr>
              <a:t>Pressure vessels</a:t>
            </a:r>
          </a:p>
          <a:p>
            <a:pPr>
              <a:buFont typeface="Arial"/>
              <a:buChar char="•"/>
            </a:pPr>
            <a:r>
              <a:rPr lang="en-US" sz="1800" b="0">
                <a:solidFill>
                  <a:srgbClr val="282828"/>
                </a:solidFill>
                <a:latin typeface="Aptos"/>
              </a:rPr>
              <a:t>Boilers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Weld Neck Flange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Preferred flange design for pressure piping</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Considered preferred flange for many pressure piping applications</a:t>
            </a:r>
            <a:endParaRPr lang="en-US"/>
          </a:p>
          <a:p>
            <a:pPr>
              <a:buFont typeface="Arial"/>
              <a:buChar char="•"/>
            </a:pPr>
            <a:r>
              <a:rPr lang="en-US" sz="1800" b="0">
                <a:solidFill>
                  <a:srgbClr val="282828"/>
                </a:solidFill>
                <a:latin typeface="Aptos"/>
              </a:rPr>
              <a:t>Tapered hub provides smooth transition between pipe and flange</a:t>
            </a:r>
          </a:p>
          <a:p>
            <a:pPr>
              <a:buFont typeface="Arial"/>
              <a:buChar char="•"/>
            </a:pPr>
            <a:r>
              <a:rPr lang="en-US" sz="1800" b="0">
                <a:solidFill>
                  <a:srgbClr val="282828"/>
                </a:solidFill>
                <a:latin typeface="Aptos"/>
              </a:rPr>
              <a:t>Reduces stress concentrations at pipe junction</a:t>
            </a:r>
          </a:p>
        </p:txBody>
      </p:sp>
      <p:sp>
        <p:nvSpPr>
          <p:cNvPr id="6" name="AutoShape 6"/>
          <p:cNvSpPr/>
          <p:nvPr/>
        </p:nvSpPr>
        <p:spPr>
          <a:xfrm>
            <a:off x="274320" y="292608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Excellent strength</a:t>
            </a:r>
          </a:p>
          <a:p>
            <a:pPr>
              <a:buFont typeface="Arial"/>
              <a:buChar char="•"/>
            </a:pPr>
            <a:r>
              <a:rPr lang="en-US" sz="1800" b="0">
                <a:solidFill>
                  <a:srgbClr val="282828"/>
                </a:solidFill>
                <a:latin typeface="Aptos"/>
              </a:rPr>
              <a:t>Good fatigue resistance</a:t>
            </a:r>
          </a:p>
          <a:p>
            <a:pPr>
              <a:buFont typeface="Arial"/>
              <a:buChar char="•"/>
            </a:pPr>
            <a:r>
              <a:rPr lang="en-US" sz="1800" b="0">
                <a:solidFill>
                  <a:srgbClr val="282828"/>
                </a:solidFill>
                <a:latin typeface="Aptos"/>
              </a:rPr>
              <a:t>Suitable for high pressure and temperature service</a:t>
            </a:r>
          </a:p>
        </p:txBody>
      </p:sp>
      <p:sp>
        <p:nvSpPr>
          <p:cNvPr id="7" name="AutoShape 7"/>
          <p:cNvSpPr/>
          <p:nvPr/>
        </p:nvSpPr>
        <p:spPr>
          <a:xfrm>
            <a:off x="274320" y="448056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Common Applications</a:t>
            </a:r>
            <a:endParaRPr lang="en-US"/>
          </a:p>
          <a:p>
            <a:pPr>
              <a:buFont typeface="Arial"/>
              <a:buChar char="•"/>
            </a:pPr>
            <a:r>
              <a:rPr lang="en-US" sz="1800" b="0">
                <a:solidFill>
                  <a:srgbClr val="282828"/>
                </a:solidFill>
                <a:latin typeface="Aptos"/>
              </a:rPr>
              <a:t>Steam systems</a:t>
            </a:r>
          </a:p>
          <a:p>
            <a:pPr>
              <a:buFont typeface="Arial"/>
              <a:buChar char="•"/>
            </a:pPr>
            <a:r>
              <a:rPr lang="en-US" sz="1800" b="0">
                <a:solidFill>
                  <a:srgbClr val="282828"/>
                </a:solidFill>
                <a:latin typeface="Aptos"/>
              </a:rPr>
              <a:t>Process piping</a:t>
            </a:r>
          </a:p>
          <a:p>
            <a:pPr>
              <a:buFont typeface="Arial"/>
              <a:buChar char="•"/>
            </a:pPr>
            <a:r>
              <a:rPr lang="en-US" sz="1800" b="0">
                <a:solidFill>
                  <a:srgbClr val="282828"/>
                </a:solidFill>
                <a:latin typeface="Aptos"/>
              </a:rPr>
              <a:t>High-pressure service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45° Elbow</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Direction change fitting for gradual turns</a:t>
            </a:r>
            <a:endParaRPr lang="en-US" sz="1100"/>
          </a:p>
        </p:txBody>
      </p:sp>
      <p:pic>
        <p:nvPicPr>
          <p:cNvPr id="5" name="Picture 5"/>
          <p:cNvPicPr>
            <a:picLocks noChangeAspect="1"/>
          </p:cNvPicPr>
          <p:nvPr/>
        </p:nvPicPr>
        <p:blipFill>
          <a:blip r:embed="rId2"/>
          <a:stretch>
            <a:fillRect/>
          </a:stretch>
        </p:blipFill>
        <p:spPr>
          <a:xfrm>
            <a:off x="7589520" y="1645920"/>
            <a:ext cx="3291840"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Changes direction more gradually than 90° elbow</a:t>
            </a:r>
            <a:endParaRPr lang="en-US"/>
          </a:p>
          <a:p>
            <a:pPr>
              <a:buFont typeface="Arial"/>
              <a:buChar char="•"/>
            </a:pPr>
            <a:r>
              <a:rPr lang="en-US" sz="1800" b="0">
                <a:solidFill>
                  <a:srgbClr val="282828"/>
                </a:solidFill>
                <a:latin typeface="Aptos"/>
              </a:rPr>
              <a:t>Generally produces less pressure loss than 90° elbow</a:t>
            </a:r>
          </a:p>
          <a:p>
            <a:pPr>
              <a:buFont typeface="Arial"/>
              <a:buChar char="•"/>
            </a:pPr>
            <a:r>
              <a:rPr lang="en-US" sz="1800" b="0">
                <a:solidFill>
                  <a:srgbClr val="282828"/>
                </a:solidFill>
                <a:latin typeface="Aptos"/>
              </a:rPr>
              <a:t>Preferred where pressure drop must be minimized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Slip-On Flange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Economical flange design with welded connection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Slides over outside of pipe and is welded in place</a:t>
            </a:r>
            <a:endParaRPr lang="en-US"/>
          </a:p>
          <a:p>
            <a:pPr>
              <a:buFont typeface="Arial"/>
              <a:buChar char="•"/>
            </a:pPr>
            <a:r>
              <a:rPr lang="en-US" sz="1800" b="0">
                <a:solidFill>
                  <a:srgbClr val="282828"/>
                </a:solidFill>
                <a:latin typeface="Aptos"/>
              </a:rPr>
              <a:t>Easier alignment than weld neck flange</a:t>
            </a:r>
          </a:p>
          <a:p>
            <a:pPr>
              <a:buFont typeface="Arial"/>
              <a:buChar char="•"/>
            </a:pPr>
            <a:r>
              <a:rPr lang="en-US" sz="1800" b="0">
                <a:solidFill>
                  <a:srgbClr val="282828"/>
                </a:solidFill>
                <a:latin typeface="Aptos"/>
              </a:rPr>
              <a:t>Lower cost alternative</a:t>
            </a:r>
          </a:p>
        </p:txBody>
      </p:sp>
      <p:sp>
        <p:nvSpPr>
          <p:cNvPr id="6" name="AutoShape 6"/>
          <p:cNvSpPr/>
          <p:nvPr/>
        </p:nvSpPr>
        <p:spPr>
          <a:xfrm>
            <a:off x="274320" y="292608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Easy alignment</a:t>
            </a:r>
          </a:p>
          <a:p>
            <a:pPr>
              <a:buFont typeface="Arial"/>
              <a:buChar char="•"/>
            </a:pPr>
            <a:r>
              <a:rPr lang="en-US" sz="1800" b="0">
                <a:solidFill>
                  <a:srgbClr val="282828"/>
                </a:solidFill>
                <a:latin typeface="Aptos"/>
              </a:rPr>
              <a:t>Lower cost</a:t>
            </a:r>
          </a:p>
          <a:p>
            <a:pPr>
              <a:buFont typeface="Arial"/>
              <a:buChar char="•"/>
            </a:pPr>
            <a:r>
              <a:rPr lang="en-US" sz="1800" b="0">
                <a:solidFill>
                  <a:srgbClr val="282828"/>
                </a:solidFill>
                <a:latin typeface="Aptos"/>
              </a:rPr>
              <a:t>Simplified fit-up during assembly</a:t>
            </a:r>
          </a:p>
        </p:txBody>
      </p:sp>
      <p:sp>
        <p:nvSpPr>
          <p:cNvPr id="7" name="AutoShape 7"/>
          <p:cNvSpPr/>
          <p:nvPr/>
        </p:nvSpPr>
        <p:spPr>
          <a:xfrm>
            <a:off x="274320" y="448056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Lower strength than weld neck flanges</a:t>
            </a:r>
          </a:p>
          <a:p>
            <a:pPr>
              <a:buFont typeface="Arial"/>
              <a:buChar char="•"/>
            </a:pPr>
            <a:r>
              <a:rPr lang="en-US" sz="1800" b="0">
                <a:solidFill>
                  <a:srgbClr val="282828"/>
                </a:solidFill>
                <a:latin typeface="Aptos"/>
              </a:rPr>
              <a:t>More susceptible to fatigue failure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Threaded Flange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Non-welded flange with internal pipe threads</a:t>
            </a:r>
            <a:endParaRPr lang="en-US" sz="1100"/>
          </a:p>
        </p:txBody>
      </p:sp>
      <p:pic>
        <p:nvPicPr>
          <p:cNvPr id="5" name="Picture 5"/>
          <p:cNvPicPr>
            <a:picLocks noChangeAspect="1"/>
          </p:cNvPicPr>
          <p:nvPr/>
        </p:nvPicPr>
        <p:blipFill>
          <a:blip r:embed="rId2"/>
          <a:stretch>
            <a:fillRect/>
          </a:stretch>
        </p:blipFill>
        <p:spPr>
          <a:xfrm>
            <a:off x="6949440" y="1767840"/>
            <a:ext cx="4572000" cy="304800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Contains internal pipe threads</a:t>
            </a:r>
            <a:endParaRPr lang="en-US"/>
          </a:p>
          <a:p>
            <a:pPr>
              <a:buFont typeface="Arial"/>
              <a:buChar char="•"/>
            </a:pPr>
            <a:r>
              <a:rPr lang="en-US" sz="1800" b="0">
                <a:solidFill>
                  <a:srgbClr val="282828"/>
                </a:solidFill>
                <a:latin typeface="Aptos"/>
              </a:rPr>
              <a:t>Does not require welding</a:t>
            </a:r>
          </a:p>
          <a:p>
            <a:pPr>
              <a:buFont typeface="Arial"/>
              <a:buChar char="•"/>
            </a:pPr>
            <a:r>
              <a:rPr lang="en-US" sz="1800" b="0">
                <a:solidFill>
                  <a:srgbClr val="282828"/>
                </a:solidFill>
                <a:latin typeface="Aptos"/>
              </a:rPr>
              <a:t>Convenient for small piping systems</a:t>
            </a:r>
          </a:p>
        </p:txBody>
      </p:sp>
      <p:sp>
        <p:nvSpPr>
          <p:cNvPr id="7" name="AutoShape 7"/>
          <p:cNvSpPr/>
          <p:nvPr/>
        </p:nvSpPr>
        <p:spPr>
          <a:xfrm>
            <a:off x="274320" y="2926080"/>
            <a:ext cx="6400800" cy="114300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No welding required</a:t>
            </a:r>
          </a:p>
          <a:p>
            <a:pPr>
              <a:buFont typeface="Arial"/>
              <a:buChar char="•"/>
            </a:pPr>
            <a:r>
              <a:rPr lang="en-US" sz="1800" b="0">
                <a:solidFill>
                  <a:srgbClr val="282828"/>
                </a:solidFill>
                <a:latin typeface="Aptos"/>
              </a:rPr>
              <a:t>Convenient for small piping systems</a:t>
            </a:r>
          </a:p>
        </p:txBody>
      </p:sp>
      <p:sp>
        <p:nvSpPr>
          <p:cNvPr id="8" name="AutoShape 8"/>
          <p:cNvSpPr/>
          <p:nvPr/>
        </p:nvSpPr>
        <p:spPr>
          <a:xfrm>
            <a:off x="274320" y="4206240"/>
            <a:ext cx="6400800" cy="114300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Limited pressure and temperature capability</a:t>
            </a:r>
          </a:p>
          <a:p>
            <a:pPr>
              <a:buFont typeface="Arial"/>
              <a:buChar char="•"/>
            </a:pPr>
            <a:r>
              <a:rPr lang="en-US" sz="1800" b="0">
                <a:solidFill>
                  <a:srgbClr val="282828"/>
                </a:solidFill>
                <a:latin typeface="Aptos"/>
              </a:rPr>
              <a:t>Potential leak paths through threads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Socket Weld and Blind Flanges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Specialized flange types</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Socket weld flange: contains recessed socket into which pipe is inserted before welding; commonly used on smaller high-pressure piping systems</a:t>
            </a:r>
            <a:endParaRPr lang="en-US"/>
          </a:p>
          <a:p>
            <a:pPr>
              <a:buFont typeface="Arial"/>
              <a:buChar char="•"/>
            </a:pPr>
            <a:r>
              <a:rPr lang="en-US" sz="1800" b="0">
                <a:solidFill>
                  <a:srgbClr val="282828"/>
                </a:solidFill>
                <a:latin typeface="Aptos"/>
              </a:rPr>
              <a:t>Blind flange: solid plate used to close end of flanged connection; used for future expansion points, equipment isolation, and pressure testing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Gaskets in Flanged Joints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Sealing component selection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Flange alone does not normally provide seal</a:t>
            </a:r>
            <a:endParaRPr lang="en-US"/>
          </a:p>
          <a:p>
            <a:pPr>
              <a:buFont typeface="Arial"/>
              <a:buChar char="•"/>
            </a:pPr>
            <a:r>
              <a:rPr lang="en-US" sz="1800" b="0">
                <a:solidFill>
                  <a:srgbClr val="282828"/>
                </a:solidFill>
                <a:latin typeface="Aptos"/>
              </a:rPr>
              <a:t>Seal created by gasket compressed between flange faces</a:t>
            </a:r>
          </a:p>
          <a:p>
            <a:pPr>
              <a:buFont typeface="Arial"/>
              <a:buChar char="•"/>
            </a:pPr>
            <a:r>
              <a:rPr lang="en-US" sz="1800" b="0">
                <a:solidFill>
                  <a:srgbClr val="282828"/>
                </a:solidFill>
                <a:latin typeface="Aptos"/>
              </a:rPr>
              <a:t>Gasket material must be suitable for system temperature, pressure, and fluid</a:t>
            </a:r>
          </a:p>
        </p:txBody>
      </p:sp>
      <p:sp>
        <p:nvSpPr>
          <p:cNvPr id="6" name="AutoShape 6"/>
          <p:cNvSpPr/>
          <p:nvPr/>
        </p:nvSpPr>
        <p:spPr>
          <a:xfrm>
            <a:off x="274320" y="292608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Common Gasket Materials</a:t>
            </a:r>
            <a:endParaRPr lang="en-US"/>
          </a:p>
          <a:p>
            <a:pPr>
              <a:buFont typeface="Arial"/>
              <a:buChar char="•"/>
            </a:pPr>
            <a:r>
              <a:rPr lang="en-US" sz="1800" b="0">
                <a:solidFill>
                  <a:srgbClr val="282828"/>
                </a:solidFill>
                <a:latin typeface="Aptos"/>
              </a:rPr>
              <a:t>Compressed fiber</a:t>
            </a:r>
          </a:p>
          <a:p>
            <a:pPr>
              <a:buFont typeface="Arial"/>
              <a:buChar char="•"/>
            </a:pPr>
            <a:r>
              <a:rPr lang="en-US" sz="1800" b="0">
                <a:solidFill>
                  <a:srgbClr val="282828"/>
                </a:solidFill>
                <a:latin typeface="Aptos"/>
              </a:rPr>
              <a:t>Graphite</a:t>
            </a:r>
          </a:p>
          <a:p>
            <a:pPr>
              <a:buFont typeface="Arial"/>
              <a:buChar char="•"/>
            </a:pPr>
            <a:r>
              <a:rPr lang="en-US" sz="1800" b="0">
                <a:solidFill>
                  <a:srgbClr val="282828"/>
                </a:solidFill>
                <a:latin typeface="Aptos"/>
              </a:rPr>
              <a:t>PTFE (polytetrafluoroethylene)</a:t>
            </a:r>
          </a:p>
          <a:p>
            <a:pPr>
              <a:buFont typeface="Arial"/>
              <a:buChar char="•"/>
            </a:pPr>
            <a:r>
              <a:rPr lang="en-US" sz="1800" b="0">
                <a:solidFill>
                  <a:srgbClr val="282828"/>
                </a:solidFill>
                <a:latin typeface="Aptos"/>
              </a:rPr>
              <a:t>Spiral wound metal gaskets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Why Gaskets Matter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Consequences of improper gasket selection</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Potential Problems</a:t>
            </a:r>
            <a:endParaRPr lang="en-US"/>
          </a:p>
          <a:p>
            <a:pPr>
              <a:buFont typeface="Arial"/>
              <a:buChar char="•"/>
            </a:pPr>
            <a:r>
              <a:rPr lang="en-US" sz="1800" b="0">
                <a:solidFill>
                  <a:srgbClr val="282828"/>
                </a:solidFill>
                <a:latin typeface="Aptos"/>
              </a:rPr>
              <a:t>Improperly selected gasket can result in steam leaks</a:t>
            </a:r>
          </a:p>
          <a:p>
            <a:pPr>
              <a:buFont typeface="Arial"/>
              <a:buChar char="•"/>
            </a:pPr>
            <a:r>
              <a:rPr lang="en-US" sz="1800" b="0">
                <a:solidFill>
                  <a:srgbClr val="282828"/>
                </a:solidFill>
                <a:latin typeface="Aptos"/>
              </a:rPr>
              <a:t>Gasket blowouts and loss of pressure</a:t>
            </a:r>
          </a:p>
          <a:p>
            <a:pPr>
              <a:buFont typeface="Arial"/>
              <a:buChar char="•"/>
            </a:pPr>
            <a:r>
              <a:rPr lang="en-US" sz="1800" b="0">
                <a:solidFill>
                  <a:srgbClr val="282828"/>
                </a:solidFill>
                <a:latin typeface="Aptos"/>
              </a:rPr>
              <a:t>Equipment damage from leakage</a:t>
            </a:r>
          </a:p>
        </p:txBody>
      </p:sp>
      <p:sp>
        <p:nvSpPr>
          <p:cNvPr id="6" name="AutoShape 6"/>
          <p:cNvSpPr/>
          <p:nvPr/>
        </p:nvSpPr>
        <p:spPr>
          <a:xfrm>
            <a:off x="274320" y="3200400"/>
            <a:ext cx="10972800" cy="868680"/>
          </a:xfrm>
          <a:prstGeom prst="roundRect">
            <a:avLst/>
          </a:prstGeom>
          <a:solidFill>
            <a:srgbClr val="F5E8DA"/>
          </a:solidFill>
        </p:spPr>
        <p:txBody>
          <a:bodyPr rtlCol="0" anchor="t"/>
          <a:lstStyle/>
          <a:p>
            <a:pPr algn="l">
              <a:defRPr/>
            </a:pPr>
            <a:r>
              <a:rPr lang="en-US" sz="1800" b="1">
                <a:solidFill>
                  <a:srgbClr val="282828"/>
                </a:solidFill>
                <a:latin typeface="Aptos"/>
              </a:rPr>
              <a:t>Steam Service Criticality</a:t>
            </a:r>
            <a:endParaRPr lang="en-US"/>
          </a:p>
          <a:p>
            <a:pPr>
              <a:buFont typeface="Arial"/>
              <a:buChar char="•"/>
            </a:pPr>
            <a:r>
              <a:rPr lang="en-US" sz="1800" b="0">
                <a:solidFill>
                  <a:srgbClr val="282828"/>
                </a:solidFill>
                <a:latin typeface="Aptos"/>
              </a:rPr>
              <a:t>In steam service, gasket selection often as important as flange selection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Flange Face Designs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Sealing surface configurations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Flat face (FF): completely flat sealing surface; commonly used with cast-iron equipment</a:t>
            </a:r>
            <a:endParaRPr lang="en-US"/>
          </a:p>
          <a:p>
            <a:pPr>
              <a:buFont typeface="Arial"/>
              <a:buChar char="•"/>
            </a:pPr>
            <a:r>
              <a:rPr lang="en-US" sz="1800" b="0">
                <a:solidFill>
                  <a:srgbClr val="282828"/>
                </a:solidFill>
                <a:latin typeface="Aptos"/>
              </a:rPr>
              <a:t>Raised face (RF): small raised sealing surface around bore; most common type in industrial piping systems; concentrates gasket loading and improves sealing performance</a:t>
            </a:r>
          </a:p>
          <a:p>
            <a:pPr>
              <a:buFont typeface="Arial"/>
              <a:buChar char="•"/>
            </a:pPr>
            <a:r>
              <a:rPr lang="en-US" sz="1800" b="0">
                <a:solidFill>
                  <a:srgbClr val="282828"/>
                </a:solidFill>
                <a:latin typeface="Aptos"/>
              </a:rPr>
              <a:t>Ring-type joint (RTJ): machined metal ring seated in precision grooves; reserved for very high-pressure and high-temperature service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Bolting and Tightening Flanged Joints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Proper assembly technique for flange connections</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Bolts in flanged joint do not directly seal pipe</a:t>
            </a:r>
            <a:endParaRPr lang="en-US"/>
          </a:p>
          <a:p>
            <a:pPr>
              <a:buFont typeface="Arial"/>
              <a:buChar char="•"/>
            </a:pPr>
            <a:r>
              <a:rPr lang="en-US" sz="1800" b="0">
                <a:solidFill>
                  <a:srgbClr val="282828"/>
                </a:solidFill>
                <a:latin typeface="Aptos"/>
              </a:rPr>
              <a:t>Purpose of bolts is to compress gasket with sufficient force to maintain seal</a:t>
            </a:r>
          </a:p>
        </p:txBody>
      </p:sp>
      <p:sp>
        <p:nvSpPr>
          <p:cNvPr id="6" name="AutoShape 6"/>
          <p:cNvSpPr/>
          <p:nvPr/>
        </p:nvSpPr>
        <p:spPr>
          <a:xfrm>
            <a:off x="274320" y="265176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Tightening Criticality</a:t>
            </a:r>
            <a:endParaRPr lang="en-US"/>
          </a:p>
          <a:p>
            <a:pPr>
              <a:buFont typeface="Arial"/>
              <a:buChar char="•"/>
            </a:pPr>
            <a:r>
              <a:rPr lang="en-US" sz="1800" b="0">
                <a:solidFill>
                  <a:srgbClr val="282828"/>
                </a:solidFill>
                <a:latin typeface="Aptos"/>
              </a:rPr>
              <a:t>Uneven tightening can damage gasket</a:t>
            </a:r>
          </a:p>
          <a:p>
            <a:pPr>
              <a:buFont typeface="Arial"/>
              <a:buChar char="•"/>
            </a:pPr>
            <a:r>
              <a:rPr lang="en-US" sz="1800" b="0">
                <a:solidFill>
                  <a:srgbClr val="282828"/>
                </a:solidFill>
                <a:latin typeface="Aptos"/>
              </a:rPr>
              <a:t>Excessive tightening can crush gasket</a:t>
            </a:r>
          </a:p>
          <a:p>
            <a:pPr>
              <a:buFont typeface="Arial"/>
              <a:buChar char="•"/>
            </a:pPr>
            <a:r>
              <a:rPr lang="en-US" sz="1800" b="0">
                <a:solidFill>
                  <a:srgbClr val="282828"/>
                </a:solidFill>
                <a:latin typeface="Aptos"/>
              </a:rPr>
              <a:t>Insufficient tightening can cause leaks</a:t>
            </a:r>
          </a:p>
        </p:txBody>
      </p:sp>
      <p:sp>
        <p:nvSpPr>
          <p:cNvPr id="7" name="AutoShape 7"/>
          <p:cNvSpPr/>
          <p:nvPr/>
        </p:nvSpPr>
        <p:spPr>
          <a:xfrm>
            <a:off x="274320" y="420624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Best Practice</a:t>
            </a:r>
            <a:endParaRPr lang="en-US"/>
          </a:p>
          <a:p>
            <a:pPr>
              <a:buFont typeface="Arial"/>
              <a:buChar char="•"/>
            </a:pPr>
            <a:r>
              <a:rPr lang="en-US" sz="1800" b="0">
                <a:solidFill>
                  <a:srgbClr val="282828"/>
                </a:solidFill>
                <a:latin typeface="Aptos"/>
              </a:rPr>
              <a:t>Bolts normally tightened in crisscross or star pattern to ensure even gasket compression</a:t>
            </a:r>
          </a:p>
          <a:p>
            <a:pPr>
              <a:buFont typeface="Arial"/>
              <a:buChar char="•"/>
            </a:pPr>
            <a:r>
              <a:rPr lang="en-US" sz="1800" b="0">
                <a:solidFill>
                  <a:srgbClr val="282828"/>
                </a:solidFill>
                <a:latin typeface="Aptos"/>
              </a:rPr>
              <a:t>This pattern distributes load evenly around flange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Flange Pressure-Temperature Ratings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Flange classes and pressure capability</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Flanges manufactured with pressure-temperature ratings known as classes</a:t>
            </a:r>
            <a:endParaRPr lang="en-US"/>
          </a:p>
          <a:p>
            <a:pPr>
              <a:buFont typeface="Arial"/>
              <a:buChar char="•"/>
            </a:pPr>
            <a:r>
              <a:rPr lang="en-US" sz="1800" b="0">
                <a:solidFill>
                  <a:srgbClr val="282828"/>
                </a:solidFill>
                <a:latin typeface="Aptos"/>
              </a:rPr>
              <a:t>Higher class generally indicates flange capable of higher pressure service</a:t>
            </a:r>
          </a:p>
        </p:txBody>
      </p:sp>
      <p:sp>
        <p:nvSpPr>
          <p:cNvPr id="6" name="AutoShape 6"/>
          <p:cNvSpPr/>
          <p:nvPr/>
        </p:nvSpPr>
        <p:spPr>
          <a:xfrm>
            <a:off x="274320" y="2651760"/>
            <a:ext cx="10972800" cy="2240280"/>
          </a:xfrm>
          <a:prstGeom prst="roundRect">
            <a:avLst/>
          </a:prstGeom>
          <a:solidFill>
            <a:srgbClr val="F5E8DA"/>
          </a:solidFill>
        </p:spPr>
        <p:txBody>
          <a:bodyPr rtlCol="0" anchor="t"/>
          <a:lstStyle/>
          <a:p>
            <a:pPr algn="l">
              <a:defRPr/>
            </a:pPr>
            <a:r>
              <a:rPr lang="en-US" sz="1800" b="1">
                <a:solidFill>
                  <a:srgbClr val="282828"/>
                </a:solidFill>
                <a:latin typeface="Aptos"/>
              </a:rPr>
              <a:t>Common Flange Classes</a:t>
            </a:r>
            <a:endParaRPr lang="en-US"/>
          </a:p>
          <a:p>
            <a:pPr>
              <a:buFont typeface="Arial"/>
              <a:buChar char="•"/>
            </a:pPr>
            <a:r>
              <a:rPr lang="en-US" sz="1800" b="0">
                <a:solidFill>
                  <a:srgbClr val="282828"/>
                </a:solidFill>
                <a:latin typeface="Aptos"/>
              </a:rPr>
              <a:t>Class 150</a:t>
            </a:r>
          </a:p>
          <a:p>
            <a:pPr>
              <a:buFont typeface="Arial"/>
              <a:buChar char="•"/>
            </a:pPr>
            <a:r>
              <a:rPr lang="en-US" sz="1800" b="0">
                <a:solidFill>
                  <a:srgbClr val="282828"/>
                </a:solidFill>
                <a:latin typeface="Aptos"/>
              </a:rPr>
              <a:t>Class 300</a:t>
            </a:r>
          </a:p>
          <a:p>
            <a:pPr>
              <a:buFont typeface="Arial"/>
              <a:buChar char="•"/>
            </a:pPr>
            <a:r>
              <a:rPr lang="en-US" sz="1800" b="0">
                <a:solidFill>
                  <a:srgbClr val="282828"/>
                </a:solidFill>
                <a:latin typeface="Aptos"/>
              </a:rPr>
              <a:t>Class 600</a:t>
            </a:r>
          </a:p>
          <a:p>
            <a:pPr>
              <a:buFont typeface="Arial"/>
              <a:buChar char="•"/>
            </a:pPr>
            <a:r>
              <a:rPr lang="en-US" sz="1800" b="0">
                <a:solidFill>
                  <a:srgbClr val="282828"/>
                </a:solidFill>
                <a:latin typeface="Aptos"/>
              </a:rPr>
              <a:t>Class 900</a:t>
            </a:r>
          </a:p>
          <a:p>
            <a:pPr>
              <a:buFont typeface="Arial"/>
              <a:buChar char="•"/>
            </a:pPr>
            <a:r>
              <a:rPr lang="en-US" sz="1800" b="0">
                <a:solidFill>
                  <a:srgbClr val="282828"/>
                </a:solidFill>
                <a:latin typeface="Aptos"/>
              </a:rPr>
              <a:t>Class 1500</a:t>
            </a:r>
          </a:p>
          <a:p>
            <a:pPr>
              <a:buFont typeface="Arial"/>
              <a:buChar char="•"/>
            </a:pPr>
            <a:r>
              <a:rPr lang="en-US" sz="1800" b="0">
                <a:solidFill>
                  <a:srgbClr val="282828"/>
                </a:solidFill>
                <a:latin typeface="Aptos"/>
              </a:rPr>
              <a:t>Class 2500</a:t>
            </a:r>
          </a:p>
        </p:txBody>
      </p:sp>
      <p:sp>
        <p:nvSpPr>
          <p:cNvPr id="7" name="AutoShape 7"/>
          <p:cNvSpPr/>
          <p:nvPr/>
        </p:nvSpPr>
        <p:spPr>
          <a:xfrm>
            <a:off x="274320" y="502920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Common Misconception</a:t>
            </a:r>
            <a:endParaRPr lang="en-US"/>
          </a:p>
          <a:p>
            <a:pPr>
              <a:buFont typeface="Arial"/>
              <a:buChar char="•"/>
            </a:pPr>
            <a:r>
              <a:rPr lang="en-US" sz="1800" b="0">
                <a:solidFill>
                  <a:srgbClr val="282828"/>
                </a:solidFill>
                <a:latin typeface="Aptos"/>
              </a:rPr>
              <a:t>Class 150 flange is not limited to 150 psi</a:t>
            </a:r>
          </a:p>
          <a:p>
            <a:pPr>
              <a:buFont typeface="Arial"/>
              <a:buChar char="•"/>
            </a:pPr>
            <a:r>
              <a:rPr lang="en-US" sz="1800" b="0">
                <a:solidFill>
                  <a:srgbClr val="282828"/>
                </a:solidFill>
                <a:latin typeface="Aptos"/>
              </a:rPr>
              <a:t>Flange ratings vary with both material and temperature</a:t>
            </a:r>
          </a:p>
          <a:p>
            <a:pPr>
              <a:buFont typeface="Arial"/>
              <a:buChar char="•"/>
            </a:pPr>
            <a:r>
              <a:rPr lang="en-US" sz="1800" b="0">
                <a:solidFill>
                  <a:srgbClr val="282828"/>
                </a:solidFill>
                <a:latin typeface="Aptos"/>
              </a:rPr>
              <a:t>Actual allowable pressure must be determined from applicable standard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Importance of Proper Flange Assembly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Critical factors in flanged joint reliability</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Flanges among most common connection methods in industrial piping</a:t>
            </a:r>
            <a:endParaRPr lang="en-US"/>
          </a:p>
          <a:p>
            <a:pPr>
              <a:buFont typeface="Arial"/>
              <a:buChar char="•"/>
            </a:pPr>
            <a:r>
              <a:rPr lang="en-US" sz="1800" b="0">
                <a:solidFill>
                  <a:srgbClr val="282828"/>
                </a:solidFill>
                <a:latin typeface="Aptos"/>
              </a:rPr>
              <a:t>Proper alignment, gasket selection, bolting techniques, and pressure-class selection all affect system safety and reliability</a:t>
            </a:r>
          </a:p>
          <a:p>
            <a:pPr>
              <a:buFont typeface="Arial"/>
              <a:buChar char="•"/>
            </a:pPr>
            <a:r>
              <a:rPr lang="en-US" sz="1800" b="0">
                <a:solidFill>
                  <a:srgbClr val="282828"/>
                </a:solidFill>
                <a:latin typeface="Aptos"/>
              </a:rPr>
              <a:t>Many steam leaks occur not because flange was defective, but because joint was assembled incorrectly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Fitting Markings and Identification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Information provided on fitting identification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Fittings marked with information identifying size, material, pressure class, and manufacturer</a:t>
            </a:r>
            <a:endParaRPr lang="en-US"/>
          </a:p>
          <a:p>
            <a:pPr>
              <a:buFont typeface="Arial"/>
              <a:buChar char="•"/>
            </a:pPr>
            <a:r>
              <a:rPr lang="en-US" sz="1800" b="0">
                <a:solidFill>
                  <a:srgbClr val="282828"/>
                </a:solidFill>
                <a:latin typeface="Aptos"/>
              </a:rPr>
              <a:t>Understanding markings helps ensure correct fitting is selected for intended service</a:t>
            </a:r>
          </a:p>
          <a:p>
            <a:pPr>
              <a:buFont typeface="Arial"/>
              <a:buChar char="•"/>
            </a:pPr>
            <a:r>
              <a:rPr lang="en-US" sz="1800" b="0">
                <a:solidFill>
                  <a:srgbClr val="282828"/>
                </a:solidFill>
                <a:latin typeface="Aptos"/>
              </a:rPr>
              <a:t>Fitting may look identical to another fitting while having different pressure rating or intended service</a:t>
            </a:r>
          </a:p>
        </p:txBody>
      </p:sp>
      <p:sp>
        <p:nvSpPr>
          <p:cNvPr id="6" name="AutoShape 6"/>
          <p:cNvSpPr/>
          <p:nvPr/>
        </p:nvSpPr>
        <p:spPr>
          <a:xfrm>
            <a:off x="274320" y="2926080"/>
            <a:ext cx="10972800" cy="1965960"/>
          </a:xfrm>
          <a:prstGeom prst="roundRect">
            <a:avLst/>
          </a:prstGeom>
          <a:solidFill>
            <a:srgbClr val="F5E8DA"/>
          </a:solidFill>
        </p:spPr>
        <p:txBody>
          <a:bodyPr rtlCol="0" anchor="t"/>
          <a:lstStyle/>
          <a:p>
            <a:pPr algn="l">
              <a:defRPr/>
            </a:pPr>
            <a:r>
              <a:rPr lang="en-US" sz="1800" b="1">
                <a:solidFill>
                  <a:srgbClr val="282828"/>
                </a:solidFill>
                <a:latin typeface="Aptos"/>
              </a:rPr>
              <a:t>Before Installation, Check Markings For</a:t>
            </a:r>
            <a:endParaRPr lang="en-US"/>
          </a:p>
          <a:p>
            <a:pPr>
              <a:buFont typeface="Arial"/>
              <a:buChar char="•"/>
            </a:pPr>
            <a:r>
              <a:rPr lang="en-US" sz="1800" b="0">
                <a:solidFill>
                  <a:srgbClr val="282828"/>
                </a:solidFill>
                <a:latin typeface="Aptos"/>
              </a:rPr>
              <a:t>Size</a:t>
            </a:r>
          </a:p>
          <a:p>
            <a:pPr>
              <a:buFont typeface="Arial"/>
              <a:buChar char="•"/>
            </a:pPr>
            <a:r>
              <a:rPr lang="en-US" sz="1800" b="0">
                <a:solidFill>
                  <a:srgbClr val="282828"/>
                </a:solidFill>
                <a:latin typeface="Aptos"/>
              </a:rPr>
              <a:t>Material</a:t>
            </a:r>
          </a:p>
          <a:p>
            <a:pPr>
              <a:buFont typeface="Arial"/>
              <a:buChar char="•"/>
            </a:pPr>
            <a:r>
              <a:rPr lang="en-US" sz="1800" b="0">
                <a:solidFill>
                  <a:srgbClr val="282828"/>
                </a:solidFill>
                <a:latin typeface="Aptos"/>
              </a:rPr>
              <a:t>Pressure class</a:t>
            </a:r>
          </a:p>
          <a:p>
            <a:pPr>
              <a:buFont typeface="Arial"/>
              <a:buChar char="•"/>
            </a:pPr>
            <a:r>
              <a:rPr lang="en-US" sz="1800" b="0">
                <a:solidFill>
                  <a:srgbClr val="282828"/>
                </a:solidFill>
                <a:latin typeface="Aptos"/>
              </a:rPr>
              <a:t>Manufacturing standard</a:t>
            </a:r>
          </a:p>
          <a:p>
            <a:pPr>
              <a:buFont typeface="Arial"/>
              <a:buChar char="•"/>
            </a:pPr>
            <a:r>
              <a:rPr lang="en-US" sz="1800" b="0">
                <a:solidFill>
                  <a:srgbClr val="282828"/>
                </a:solidFill>
                <a:latin typeface="Aptos"/>
              </a:rPr>
              <a:t>Traceability requirements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Long-Radius and Short-Radius Elbows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Elbow design variations affecting flow characteristics</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Long-radius (LR) elbows: centerline radius equals 1.5 times pipe diameter</a:t>
            </a:r>
            <a:endParaRPr lang="en-US"/>
          </a:p>
          <a:p>
            <a:pPr>
              <a:buFont typeface="Arial"/>
              <a:buChar char="•"/>
            </a:pPr>
            <a:r>
              <a:rPr lang="en-US" sz="1800" b="0">
                <a:solidFill>
                  <a:srgbClr val="282828"/>
                </a:solidFill>
                <a:latin typeface="Aptos"/>
              </a:rPr>
              <a:t>Short-radius (SR) elbows: centerline radius equals pipe diameter</a:t>
            </a:r>
          </a:p>
        </p:txBody>
      </p:sp>
      <p:sp>
        <p:nvSpPr>
          <p:cNvPr id="6" name="AutoShape 6"/>
          <p:cNvSpPr/>
          <p:nvPr/>
        </p:nvSpPr>
        <p:spPr>
          <a:xfrm>
            <a:off x="274320" y="265176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Performance Characteristics</a:t>
            </a:r>
            <a:endParaRPr lang="en-US"/>
          </a:p>
          <a:p>
            <a:pPr>
              <a:buFont typeface="Arial"/>
              <a:buChar char="•"/>
            </a:pPr>
            <a:r>
              <a:rPr lang="en-US" sz="1800" b="0">
                <a:solidFill>
                  <a:srgbClr val="282828"/>
                </a:solidFill>
                <a:latin typeface="Aptos"/>
              </a:rPr>
              <a:t>Long-radius elbows produce less turbulence and lower pressure loss</a:t>
            </a:r>
          </a:p>
          <a:p>
            <a:pPr>
              <a:buFont typeface="Arial"/>
              <a:buChar char="•"/>
            </a:pPr>
            <a:r>
              <a:rPr lang="en-US" sz="1800" b="0">
                <a:solidFill>
                  <a:srgbClr val="282828"/>
                </a:solidFill>
                <a:latin typeface="Aptos"/>
              </a:rPr>
              <a:t>Commonly used in steam and process piping systems</a:t>
            </a:r>
          </a:p>
          <a:p>
            <a:pPr>
              <a:buFont typeface="Arial"/>
              <a:buChar char="•"/>
            </a:pPr>
            <a:r>
              <a:rPr lang="en-US" sz="1800" b="0">
                <a:solidFill>
                  <a:srgbClr val="282828"/>
                </a:solidFill>
                <a:latin typeface="Aptos"/>
              </a:rPr>
              <a:t>Short-radius elbows used where space constraints are severe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Pressure Class Markings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Understanding forged fitting pressure classifications</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Most forged steel threaded and socket-weld fittings marked with pressure class</a:t>
            </a:r>
            <a:endParaRPr lang="en-US"/>
          </a:p>
          <a:p>
            <a:pPr>
              <a:buFont typeface="Arial"/>
              <a:buChar char="•"/>
            </a:pPr>
            <a:r>
              <a:rPr lang="en-US" sz="1800" b="0">
                <a:solidFill>
                  <a:srgbClr val="282828"/>
                </a:solidFill>
                <a:latin typeface="Aptos"/>
              </a:rPr>
              <a:t>Common examples: 3000, 6000, 9000</a:t>
            </a:r>
          </a:p>
          <a:p>
            <a:pPr>
              <a:buFont typeface="Arial"/>
              <a:buChar char="•"/>
            </a:pPr>
            <a:r>
              <a:rPr lang="en-US" sz="1800" b="0">
                <a:solidFill>
                  <a:srgbClr val="282828"/>
                </a:solidFill>
                <a:latin typeface="Aptos"/>
              </a:rPr>
              <a:t>Often referred to as thousand pound fittings</a:t>
            </a:r>
          </a:p>
        </p:txBody>
      </p:sp>
      <p:sp>
        <p:nvSpPr>
          <p:cNvPr id="6" name="AutoShape 6"/>
          <p:cNvSpPr/>
          <p:nvPr/>
        </p:nvSpPr>
        <p:spPr>
          <a:xfrm>
            <a:off x="274320" y="292608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Common Misconception</a:t>
            </a:r>
            <a:endParaRPr lang="en-US"/>
          </a:p>
          <a:p>
            <a:pPr>
              <a:buFont typeface="Arial"/>
              <a:buChar char="•"/>
            </a:pPr>
            <a:r>
              <a:rPr lang="en-US" sz="1800" b="0">
                <a:solidFill>
                  <a:srgbClr val="282828"/>
                </a:solidFill>
                <a:latin typeface="Aptos"/>
              </a:rPr>
              <a:t>Pressure class is not the maximum allowable working pressure in psi</a:t>
            </a:r>
          </a:p>
          <a:p>
            <a:pPr>
              <a:buFont typeface="Arial"/>
              <a:buChar char="•"/>
            </a:pPr>
            <a:r>
              <a:rPr lang="en-US" sz="1800" b="0">
                <a:solidFill>
                  <a:srgbClr val="282828"/>
                </a:solidFill>
                <a:latin typeface="Aptos"/>
              </a:rPr>
              <a:t>Class 3000 fitting is not necessarily limited to 3000 psi nor automatically suitable for 3000 psi service</a:t>
            </a:r>
          </a:p>
        </p:txBody>
      </p:sp>
      <p:sp>
        <p:nvSpPr>
          <p:cNvPr id="7" name="AutoShape 7"/>
          <p:cNvSpPr/>
          <p:nvPr/>
        </p:nvSpPr>
        <p:spPr>
          <a:xfrm>
            <a:off x="274320" y="420624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Actual Rating Depends On</a:t>
            </a:r>
            <a:endParaRPr lang="en-US"/>
          </a:p>
          <a:p>
            <a:pPr>
              <a:buFont typeface="Arial"/>
              <a:buChar char="•"/>
            </a:pPr>
            <a:r>
              <a:rPr lang="en-US" sz="1800" b="0">
                <a:solidFill>
                  <a:srgbClr val="282828"/>
                </a:solidFill>
                <a:latin typeface="Aptos"/>
              </a:rPr>
              <a:t>Material</a:t>
            </a:r>
          </a:p>
          <a:p>
            <a:pPr>
              <a:buFont typeface="Arial"/>
              <a:buChar char="•"/>
            </a:pPr>
            <a:r>
              <a:rPr lang="en-US" sz="1800" b="0">
                <a:solidFill>
                  <a:srgbClr val="282828"/>
                </a:solidFill>
                <a:latin typeface="Aptos"/>
              </a:rPr>
              <a:t>Temperature</a:t>
            </a:r>
          </a:p>
          <a:p>
            <a:pPr>
              <a:buFont typeface="Arial"/>
              <a:buChar char="•"/>
            </a:pPr>
            <a:r>
              <a:rPr lang="en-US" sz="1800" b="0">
                <a:solidFill>
                  <a:srgbClr val="282828"/>
                </a:solidFill>
                <a:latin typeface="Aptos"/>
              </a:rPr>
              <a:t>Applicable standards</a:t>
            </a:r>
          </a:p>
          <a:p>
            <a:pPr>
              <a:buFont typeface="Arial"/>
              <a:buChar char="•"/>
            </a:pPr>
            <a:r>
              <a:rPr lang="en-US" sz="1800" b="0">
                <a:solidFill>
                  <a:srgbClr val="282828"/>
                </a:solidFill>
                <a:latin typeface="Aptos"/>
              </a:rPr>
              <a:t>Service conditions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Material Markings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Identifying fitting material specifications</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Fittings commonly marked with material specification</a:t>
            </a:r>
            <a:endParaRPr lang="en-US"/>
          </a:p>
          <a:p>
            <a:pPr>
              <a:buFont typeface="Arial"/>
              <a:buChar char="•"/>
            </a:pPr>
            <a:r>
              <a:rPr lang="en-US" sz="1800" b="0">
                <a:solidFill>
                  <a:srgbClr val="282828"/>
                </a:solidFill>
                <a:latin typeface="Aptos"/>
              </a:rPr>
              <a:t>Material markings help ensure compatibility with piping system and service environment</a:t>
            </a:r>
          </a:p>
        </p:txBody>
      </p:sp>
      <p:graphicFrame>
        <p:nvGraphicFramePr>
          <p:cNvPr id="7" name="Table 6">
            <a:extLst>
              <a:ext uri="{FF2B5EF4-FFF2-40B4-BE49-F238E27FC236}">
                <a16:creationId xmlns:a16="http://schemas.microsoft.com/office/drawing/2014/main" id="{1A5EA69F-2737-1E06-B432-97BCE35D6A9B}"/>
              </a:ext>
            </a:extLst>
          </p:cNvPr>
          <p:cNvGraphicFramePr>
            <a:graphicFrameLocks noGrp="1"/>
          </p:cNvGraphicFramePr>
          <p:nvPr/>
        </p:nvGraphicFramePr>
        <p:xfrm>
          <a:off x="2019300" y="2819400"/>
          <a:ext cx="8140700" cy="1219200"/>
        </p:xfrm>
        <a:graphic>
          <a:graphicData uri="http://schemas.openxmlformats.org/drawingml/2006/table">
            <a:tbl>
              <a:tblPr>
                <a:tableStyleId>{5C22544A-7EE6-4342-B048-85BDC9FD1C3A}</a:tableStyleId>
              </a:tblPr>
              <a:tblGrid>
                <a:gridCol w="1257300">
                  <a:extLst>
                    <a:ext uri="{9D8B030D-6E8A-4147-A177-3AD203B41FA5}">
                      <a16:colId xmlns:a16="http://schemas.microsoft.com/office/drawing/2014/main" val="4200911788"/>
                    </a:ext>
                  </a:extLst>
                </a:gridCol>
                <a:gridCol w="6883400">
                  <a:extLst>
                    <a:ext uri="{9D8B030D-6E8A-4147-A177-3AD203B41FA5}">
                      <a16:colId xmlns:a16="http://schemas.microsoft.com/office/drawing/2014/main" val="3770667686"/>
                    </a:ext>
                  </a:extLst>
                </a:gridCol>
              </a:tblGrid>
              <a:tr h="304800">
                <a:tc>
                  <a:txBody>
                    <a:bodyPr/>
                    <a:lstStyle/>
                    <a:p>
                      <a:pPr algn="l" rtl="0" fontAlgn="ctr">
                        <a:buNone/>
                      </a:pPr>
                      <a:r>
                        <a:rPr lang="en-CA" sz="1800" u="none" strike="noStrike">
                          <a:effectLst/>
                        </a:rPr>
                        <a:t>Marking</a:t>
                      </a:r>
                      <a:endParaRPr lang="en-CA" sz="1800" b="1" i="0" u="none" strike="noStrike">
                        <a:solidFill>
                          <a:srgbClr val="282828"/>
                        </a:solidFill>
                        <a:effectLst/>
                        <a:latin typeface="Aptos" panose="020B0004020202020204" pitchFamily="34" charset="0"/>
                      </a:endParaRPr>
                    </a:p>
                  </a:txBody>
                  <a:tcPr marL="85725" marR="9525" marT="9525" marB="0" anchor="ctr"/>
                </a:tc>
                <a:tc>
                  <a:txBody>
                    <a:bodyPr/>
                    <a:lstStyle/>
                    <a:p>
                      <a:pPr algn="l" rtl="0" fontAlgn="ctr">
                        <a:buNone/>
                      </a:pPr>
                      <a:r>
                        <a:rPr lang="en-CA" sz="1800" u="none" strike="noStrike">
                          <a:effectLst/>
                        </a:rPr>
                        <a:t>Material Description</a:t>
                      </a:r>
                      <a:endParaRPr lang="en-CA" sz="1800" b="1" i="0" u="none" strike="noStrike">
                        <a:solidFill>
                          <a:srgbClr val="282828"/>
                        </a:solidFill>
                        <a:effectLst/>
                        <a:latin typeface="Aptos" panose="020B0004020202020204" pitchFamily="34" charset="0"/>
                      </a:endParaRPr>
                    </a:p>
                  </a:txBody>
                  <a:tcPr marL="85725" marR="9525" marT="9525" marB="0" anchor="ctr"/>
                </a:tc>
                <a:extLst>
                  <a:ext uri="{0D108BD9-81ED-4DB2-BD59-A6C34878D82A}">
                    <a16:rowId xmlns:a16="http://schemas.microsoft.com/office/drawing/2014/main" val="890665626"/>
                  </a:ext>
                </a:extLst>
              </a:tr>
              <a:tr h="304800">
                <a:tc>
                  <a:txBody>
                    <a:bodyPr/>
                    <a:lstStyle/>
                    <a:p>
                      <a:pPr algn="l" rtl="0" fontAlgn="ctr">
                        <a:buNone/>
                      </a:pPr>
                      <a:r>
                        <a:rPr lang="en-CA" sz="1800" u="none" strike="noStrike">
                          <a:effectLst/>
                        </a:rPr>
                        <a:t>A105</a:t>
                      </a:r>
                      <a:endParaRPr lang="en-CA" sz="1800" b="0" i="0" u="none" strike="noStrike">
                        <a:solidFill>
                          <a:srgbClr val="282828"/>
                        </a:solidFill>
                        <a:effectLst/>
                        <a:latin typeface="Aptos" panose="020B0004020202020204" pitchFamily="34" charset="0"/>
                      </a:endParaRPr>
                    </a:p>
                  </a:txBody>
                  <a:tcPr marL="85725" marR="9525" marT="9525" marB="0" anchor="ctr"/>
                </a:tc>
                <a:tc>
                  <a:txBody>
                    <a:bodyPr/>
                    <a:lstStyle/>
                    <a:p>
                      <a:pPr algn="l" rtl="0" fontAlgn="ctr">
                        <a:buNone/>
                      </a:pPr>
                      <a:r>
                        <a:rPr lang="en-CA" sz="1800" u="none" strike="noStrike">
                          <a:effectLst/>
                        </a:rPr>
                        <a:t>Forged carbon steel; commonly used in steam and process piping</a:t>
                      </a:r>
                      <a:endParaRPr lang="en-CA" sz="1800" b="0" i="0" u="none" strike="noStrike">
                        <a:solidFill>
                          <a:srgbClr val="282828"/>
                        </a:solidFill>
                        <a:effectLst/>
                        <a:latin typeface="Aptos" panose="020B0004020202020204" pitchFamily="34" charset="0"/>
                      </a:endParaRPr>
                    </a:p>
                  </a:txBody>
                  <a:tcPr marL="85725" marR="9525" marT="9525" marB="0" anchor="ctr"/>
                </a:tc>
                <a:extLst>
                  <a:ext uri="{0D108BD9-81ED-4DB2-BD59-A6C34878D82A}">
                    <a16:rowId xmlns:a16="http://schemas.microsoft.com/office/drawing/2014/main" val="3142894344"/>
                  </a:ext>
                </a:extLst>
              </a:tr>
              <a:tr h="304800">
                <a:tc>
                  <a:txBody>
                    <a:bodyPr/>
                    <a:lstStyle/>
                    <a:p>
                      <a:pPr algn="l" rtl="0" fontAlgn="ctr">
                        <a:buNone/>
                      </a:pPr>
                      <a:r>
                        <a:rPr lang="en-CA" sz="1800" u="none" strike="noStrike">
                          <a:effectLst/>
                        </a:rPr>
                        <a:t>A182 F304</a:t>
                      </a:r>
                      <a:endParaRPr lang="en-CA" sz="1800" b="0" i="0" u="none" strike="noStrike">
                        <a:solidFill>
                          <a:srgbClr val="282828"/>
                        </a:solidFill>
                        <a:effectLst/>
                        <a:latin typeface="Aptos" panose="020B0004020202020204" pitchFamily="34" charset="0"/>
                      </a:endParaRPr>
                    </a:p>
                  </a:txBody>
                  <a:tcPr marL="85725" marR="9525" marT="9525" marB="0" anchor="ctr"/>
                </a:tc>
                <a:tc>
                  <a:txBody>
                    <a:bodyPr/>
                    <a:lstStyle/>
                    <a:p>
                      <a:pPr algn="l" rtl="0" fontAlgn="ctr">
                        <a:buNone/>
                      </a:pPr>
                      <a:r>
                        <a:rPr lang="en-CA" sz="1800" u="none" strike="noStrike">
                          <a:effectLst/>
                        </a:rPr>
                        <a:t>Forged 304 stainless steel</a:t>
                      </a:r>
                      <a:endParaRPr lang="en-CA" sz="1800" b="0" i="0" u="none" strike="noStrike">
                        <a:solidFill>
                          <a:srgbClr val="282828"/>
                        </a:solidFill>
                        <a:effectLst/>
                        <a:latin typeface="Aptos" panose="020B0004020202020204" pitchFamily="34" charset="0"/>
                      </a:endParaRPr>
                    </a:p>
                  </a:txBody>
                  <a:tcPr marL="85725" marR="9525" marT="9525" marB="0" anchor="ctr"/>
                </a:tc>
                <a:extLst>
                  <a:ext uri="{0D108BD9-81ED-4DB2-BD59-A6C34878D82A}">
                    <a16:rowId xmlns:a16="http://schemas.microsoft.com/office/drawing/2014/main" val="3629026354"/>
                  </a:ext>
                </a:extLst>
              </a:tr>
              <a:tr h="304800">
                <a:tc>
                  <a:txBody>
                    <a:bodyPr/>
                    <a:lstStyle/>
                    <a:p>
                      <a:pPr algn="l" rtl="0" fontAlgn="ctr">
                        <a:buNone/>
                      </a:pPr>
                      <a:r>
                        <a:rPr lang="en-CA" sz="1800" u="none" strike="noStrike">
                          <a:effectLst/>
                        </a:rPr>
                        <a:t>A182 F316</a:t>
                      </a:r>
                      <a:endParaRPr lang="en-CA" sz="1800" b="0" i="0" u="none" strike="noStrike">
                        <a:solidFill>
                          <a:srgbClr val="282828"/>
                        </a:solidFill>
                        <a:effectLst/>
                        <a:latin typeface="Aptos" panose="020B0004020202020204" pitchFamily="34" charset="0"/>
                      </a:endParaRPr>
                    </a:p>
                  </a:txBody>
                  <a:tcPr marL="85725" marR="9525" marT="9525" marB="0" anchor="ctr"/>
                </a:tc>
                <a:tc>
                  <a:txBody>
                    <a:bodyPr/>
                    <a:lstStyle/>
                    <a:p>
                      <a:pPr algn="l" rtl="0" fontAlgn="ctr">
                        <a:buNone/>
                      </a:pPr>
                      <a:r>
                        <a:rPr lang="en-CA" sz="1800" u="none" strike="noStrike" dirty="0">
                          <a:effectLst/>
                        </a:rPr>
                        <a:t>Forged 316 stainless steel</a:t>
                      </a:r>
                      <a:endParaRPr lang="en-CA" sz="1800" b="0" i="0" u="none" strike="noStrike" dirty="0">
                        <a:solidFill>
                          <a:srgbClr val="282828"/>
                        </a:solidFill>
                        <a:effectLst/>
                        <a:latin typeface="Aptos" panose="020B0004020202020204" pitchFamily="34" charset="0"/>
                      </a:endParaRPr>
                    </a:p>
                  </a:txBody>
                  <a:tcPr marL="85725" marR="9525" marT="9525" marB="0" anchor="ctr"/>
                </a:tc>
                <a:extLst>
                  <a:ext uri="{0D108BD9-81ED-4DB2-BD59-A6C34878D82A}">
                    <a16:rowId xmlns:a16="http://schemas.microsoft.com/office/drawing/2014/main" val="1707067354"/>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Manufacturing Standards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Standards specifying fitting design and construction</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Many fittings marked with standard to which they were manufactured</a:t>
            </a:r>
            <a:endParaRPr lang="en-US"/>
          </a:p>
          <a:p>
            <a:pPr>
              <a:buFont typeface="Arial"/>
              <a:buChar char="•"/>
            </a:pPr>
            <a:r>
              <a:rPr lang="en-US" sz="1800" b="0">
                <a:solidFill>
                  <a:srgbClr val="282828"/>
                </a:solidFill>
                <a:latin typeface="Aptos"/>
              </a:rPr>
              <a:t>Knowing standard helps verify fitting is suitable for intended piping system</a:t>
            </a:r>
          </a:p>
        </p:txBody>
      </p:sp>
      <p:sp>
        <p:nvSpPr>
          <p:cNvPr id="6" name="AutoShape 6"/>
          <p:cNvSpPr/>
          <p:nvPr/>
        </p:nvSpPr>
        <p:spPr>
          <a:xfrm>
            <a:off x="274320" y="265176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ASME B16.11: applies to forged threaded fittings and socket-weld fittings such as couplings, unions, tees, elbows, bushings</a:t>
            </a:r>
            <a:endParaRPr lang="en-US"/>
          </a:p>
          <a:p>
            <a:pPr>
              <a:buFont typeface="Arial"/>
              <a:buChar char="•"/>
            </a:pPr>
            <a:r>
              <a:rPr lang="en-US" sz="1800" b="0">
                <a:solidFill>
                  <a:srgbClr val="282828"/>
                </a:solidFill>
                <a:latin typeface="Aptos"/>
              </a:rPr>
              <a:t>ASME B16.9: applies to factory-made wrought butt-weld fittings such as welded elbows, reducers, tees, caps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Size and Reducer Markings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Identifying fitting dimensions</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Most fittings marked with nominal size</a:t>
            </a:r>
            <a:endParaRPr lang="en-US"/>
          </a:p>
          <a:p>
            <a:pPr>
              <a:buFont typeface="Arial"/>
              <a:buChar char="•"/>
            </a:pPr>
            <a:r>
              <a:rPr lang="en-US" sz="1800" b="0">
                <a:solidFill>
                  <a:srgbClr val="282828"/>
                </a:solidFill>
                <a:latin typeface="Aptos"/>
              </a:rPr>
              <a:t>Reducing fittings show both sizes</a:t>
            </a:r>
          </a:p>
        </p:txBody>
      </p:sp>
      <p:sp>
        <p:nvSpPr>
          <p:cNvPr id="6" name="AutoShape 6"/>
          <p:cNvSpPr/>
          <p:nvPr/>
        </p:nvSpPr>
        <p:spPr>
          <a:xfrm>
            <a:off x="274320" y="265176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Size Marking Examples</a:t>
            </a:r>
            <a:endParaRPr lang="en-US"/>
          </a:p>
          <a:p>
            <a:pPr>
              <a:buFont typeface="Arial"/>
              <a:buChar char="•"/>
            </a:pPr>
            <a:r>
              <a:rPr lang="en-US" sz="1800" b="0">
                <a:solidFill>
                  <a:srgbClr val="282828"/>
                </a:solidFill>
                <a:latin typeface="Aptos"/>
              </a:rPr>
              <a:t>Standard size: 1, 1-1/2, 2 inch</a:t>
            </a:r>
          </a:p>
          <a:p>
            <a:pPr>
              <a:buFont typeface="Arial"/>
              <a:buChar char="•"/>
            </a:pPr>
            <a:r>
              <a:rPr lang="en-US" sz="1800" b="0">
                <a:solidFill>
                  <a:srgbClr val="282828"/>
                </a:solidFill>
                <a:latin typeface="Aptos"/>
              </a:rPr>
              <a:t>Reducing sizes: 2 × 1, 1-1/2 × 3/4 inch</a:t>
            </a:r>
          </a:p>
        </p:txBody>
      </p:sp>
      <p:sp>
        <p:nvSpPr>
          <p:cNvPr id="7" name="AutoShape 7"/>
          <p:cNvSpPr/>
          <p:nvPr/>
        </p:nvSpPr>
        <p:spPr>
          <a:xfrm>
            <a:off x="274320" y="393192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Markings indicate pipe sizes for which fitting is intended</a:t>
            </a: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Manufacturer Identification and Traceability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Traceability markings on fittings</a:t>
            </a:r>
            <a:endParaRPr lang="en-US" sz="1100"/>
          </a:p>
        </p:txBody>
      </p:sp>
      <p:sp>
        <p:nvSpPr>
          <p:cNvPr id="5" name="AutoShape 5"/>
          <p:cNvSpPr/>
          <p:nvPr/>
        </p:nvSpPr>
        <p:spPr>
          <a:xfrm>
            <a:off x="274320" y="164592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Most fittings contain manufacturer's trademark, logo, or identification code</a:t>
            </a:r>
            <a:endParaRPr lang="en-US"/>
          </a:p>
        </p:txBody>
      </p:sp>
      <p:sp>
        <p:nvSpPr>
          <p:cNvPr id="6" name="AutoShape 6"/>
          <p:cNvSpPr/>
          <p:nvPr/>
        </p:nvSpPr>
        <p:spPr>
          <a:xfrm>
            <a:off x="274320" y="237744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Information Provided By Markings</a:t>
            </a:r>
            <a:endParaRPr lang="en-US"/>
          </a:p>
          <a:p>
            <a:pPr>
              <a:buFont typeface="Arial"/>
              <a:buChar char="•"/>
            </a:pPr>
            <a:r>
              <a:rPr lang="en-US" sz="1800" b="0">
                <a:solidFill>
                  <a:srgbClr val="282828"/>
                </a:solidFill>
                <a:latin typeface="Aptos"/>
              </a:rPr>
              <a:t>Product identification</a:t>
            </a:r>
          </a:p>
          <a:p>
            <a:pPr>
              <a:buFont typeface="Arial"/>
              <a:buChar char="•"/>
            </a:pPr>
            <a:r>
              <a:rPr lang="en-US" sz="1800" b="0">
                <a:solidFill>
                  <a:srgbClr val="282828"/>
                </a:solidFill>
                <a:latin typeface="Aptos"/>
              </a:rPr>
              <a:t>Traceability for quality control</a:t>
            </a:r>
          </a:p>
          <a:p>
            <a:pPr>
              <a:buFont typeface="Arial"/>
              <a:buChar char="•"/>
            </a:pPr>
            <a:r>
              <a:rPr lang="en-US" sz="1800" b="0">
                <a:solidFill>
                  <a:srgbClr val="282828"/>
                </a:solidFill>
                <a:latin typeface="Aptos"/>
              </a:rPr>
              <a:t>Verification of source</a:t>
            </a:r>
          </a:p>
        </p:txBody>
      </p:sp>
      <p:sp>
        <p:nvSpPr>
          <p:cNvPr id="7" name="AutoShape 7"/>
          <p:cNvSpPr/>
          <p:nvPr/>
        </p:nvSpPr>
        <p:spPr>
          <a:xfrm>
            <a:off x="274320" y="393192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Higher-Grade Piping Systems</a:t>
            </a:r>
            <a:endParaRPr lang="en-US"/>
          </a:p>
          <a:p>
            <a:pPr>
              <a:buFont typeface="Arial"/>
              <a:buChar char="•"/>
            </a:pPr>
            <a:r>
              <a:rPr lang="en-US" sz="1800" b="0">
                <a:solidFill>
                  <a:srgbClr val="282828"/>
                </a:solidFill>
                <a:latin typeface="Aptos"/>
              </a:rPr>
              <a:t>Fittings may carry heat number that links fitting to chemical analysis records, mechanical test records, and material certifications</a:t>
            </a:r>
          </a:p>
        </p:txBody>
      </p:sp>
      <p:sp>
        <p:nvSpPr>
          <p:cNvPr id="8" name="AutoShape 8"/>
          <p:cNvSpPr/>
          <p:nvPr/>
        </p:nvSpPr>
        <p:spPr>
          <a:xfrm>
            <a:off x="274320" y="521208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Canadian Systems</a:t>
            </a:r>
            <a:endParaRPr lang="en-US"/>
          </a:p>
          <a:p>
            <a:pPr>
              <a:buFont typeface="Arial"/>
              <a:buChar char="•"/>
            </a:pPr>
            <a:r>
              <a:rPr lang="en-US" sz="1800" b="0">
                <a:solidFill>
                  <a:srgbClr val="282828"/>
                </a:solidFill>
                <a:latin typeface="Aptos"/>
              </a:rPr>
              <a:t>Many pressure-retaining components in Canada carry Canadian Registration Number (CRN) indicating design acceptance by regulatory authority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Reading Fitting Markings Example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Interpreting typical fitting markings</a:t>
            </a:r>
            <a:endParaRPr lang="en-US" sz="1100"/>
          </a:p>
        </p:txBody>
      </p:sp>
      <p:sp>
        <p:nvSpPr>
          <p:cNvPr id="5" name="AutoShape 5"/>
          <p:cNvSpPr/>
          <p:nvPr/>
        </p:nvSpPr>
        <p:spPr>
          <a:xfrm>
            <a:off x="274320" y="164592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Example fitting markings: ABC, 3000, A105, 1, B16.11</a:t>
            </a:r>
            <a:endParaRPr lang="en-US"/>
          </a:p>
        </p:txBody>
      </p:sp>
      <p:sp>
        <p:nvSpPr>
          <p:cNvPr id="6" name="AutoShape 6"/>
          <p:cNvSpPr/>
          <p:nvPr/>
        </p:nvSpPr>
        <p:spPr>
          <a:xfrm>
            <a:off x="274320" y="2377440"/>
            <a:ext cx="10972800" cy="1965960"/>
          </a:xfrm>
          <a:prstGeom prst="roundRect">
            <a:avLst/>
          </a:prstGeom>
          <a:solidFill>
            <a:srgbClr val="F5E8DA"/>
          </a:solidFill>
        </p:spPr>
        <p:txBody>
          <a:bodyPr rtlCol="0" anchor="t"/>
          <a:lstStyle/>
          <a:p>
            <a:pPr algn="l">
              <a:defRPr/>
            </a:pPr>
            <a:r>
              <a:rPr lang="en-US" sz="1800" b="1">
                <a:solidFill>
                  <a:srgbClr val="282828"/>
                </a:solidFill>
                <a:latin typeface="Aptos"/>
              </a:rPr>
              <a:t>Interpretation</a:t>
            </a:r>
            <a:endParaRPr lang="en-US"/>
          </a:p>
          <a:p>
            <a:pPr>
              <a:buFont typeface="Arial"/>
              <a:buChar char="•"/>
            </a:pPr>
            <a:r>
              <a:rPr lang="en-US" sz="1800" b="0">
                <a:solidFill>
                  <a:srgbClr val="282828"/>
                </a:solidFill>
                <a:latin typeface="Aptos"/>
              </a:rPr>
              <a:t>Manufacturer: ABC</a:t>
            </a:r>
          </a:p>
          <a:p>
            <a:pPr>
              <a:buFont typeface="Arial"/>
              <a:buChar char="•"/>
            </a:pPr>
            <a:r>
              <a:rPr lang="en-US" sz="1800" b="0">
                <a:solidFill>
                  <a:srgbClr val="282828"/>
                </a:solidFill>
                <a:latin typeface="Aptos"/>
              </a:rPr>
              <a:t>Pressure class: 3000</a:t>
            </a:r>
          </a:p>
          <a:p>
            <a:pPr>
              <a:buFont typeface="Arial"/>
              <a:buChar char="•"/>
            </a:pPr>
            <a:r>
              <a:rPr lang="en-US" sz="1800" b="0">
                <a:solidFill>
                  <a:srgbClr val="282828"/>
                </a:solidFill>
                <a:latin typeface="Aptos"/>
              </a:rPr>
              <a:t>Material: ASTM A105 forged carbon steel</a:t>
            </a:r>
          </a:p>
          <a:p>
            <a:pPr>
              <a:buFont typeface="Arial"/>
              <a:buChar char="•"/>
            </a:pPr>
            <a:r>
              <a:rPr lang="en-US" sz="1800" b="0">
                <a:solidFill>
                  <a:srgbClr val="282828"/>
                </a:solidFill>
                <a:latin typeface="Aptos"/>
              </a:rPr>
              <a:t>Size: 1 inch</a:t>
            </a:r>
          </a:p>
          <a:p>
            <a:pPr>
              <a:buFont typeface="Arial"/>
              <a:buChar char="•"/>
            </a:pPr>
            <a:r>
              <a:rPr lang="en-US" sz="1800" b="0">
                <a:solidFill>
                  <a:srgbClr val="282828"/>
                </a:solidFill>
                <a:latin typeface="Aptos"/>
              </a:rPr>
              <a:t>Standard: ASME B16.11</a:t>
            </a:r>
          </a:p>
        </p:txBody>
      </p:sp>
      <p:sp>
        <p:nvSpPr>
          <p:cNvPr id="7" name="AutoShape 7"/>
          <p:cNvSpPr/>
          <p:nvPr/>
        </p:nvSpPr>
        <p:spPr>
          <a:xfrm>
            <a:off x="274320" y="448056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From few simple markings, pipefitter can determine great deal about fitting</a:t>
            </a:r>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Cast vs. Forged Fittings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Manufacturing methods affecting fitting properties</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Although fittings may appear similar, they are not manufactured the same way</a:t>
            </a:r>
            <a:endParaRPr lang="en-US"/>
          </a:p>
          <a:p>
            <a:pPr>
              <a:buFont typeface="Arial"/>
              <a:buChar char="•"/>
            </a:pPr>
            <a:r>
              <a:rPr lang="en-US" sz="1800" b="0">
                <a:solidFill>
                  <a:srgbClr val="282828"/>
                </a:solidFill>
                <a:latin typeface="Aptos"/>
              </a:rPr>
              <a:t>Manufacturing method affects strength, pressure capability, toughness, reliability, and suitable service applications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Cast Fitting Manufacturing</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Casting process for fitting production</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Cast fittings manufactured by pouring molten metal into mold and allowing it to solidify</a:t>
            </a:r>
            <a:endParaRPr lang="en-US"/>
          </a:p>
          <a:p>
            <a:pPr>
              <a:buFont typeface="Arial"/>
              <a:buChar char="•"/>
            </a:pPr>
            <a:r>
              <a:rPr lang="en-US" sz="1800" b="0">
                <a:solidFill>
                  <a:srgbClr val="282828"/>
                </a:solidFill>
                <a:latin typeface="Aptos"/>
              </a:rPr>
              <a:t>Can be produced in complex shapes with relatively little machining</a:t>
            </a:r>
          </a:p>
        </p:txBody>
      </p:sp>
      <p:sp>
        <p:nvSpPr>
          <p:cNvPr id="6" name="AutoShape 6"/>
          <p:cNvSpPr/>
          <p:nvPr/>
        </p:nvSpPr>
        <p:spPr>
          <a:xfrm>
            <a:off x="274320" y="265176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Common Cast Fitting Materials</a:t>
            </a:r>
            <a:endParaRPr lang="en-US"/>
          </a:p>
          <a:p>
            <a:pPr>
              <a:buFont typeface="Arial"/>
              <a:buChar char="•"/>
            </a:pPr>
            <a:r>
              <a:rPr lang="en-US" sz="1800" b="0">
                <a:solidFill>
                  <a:srgbClr val="282828"/>
                </a:solidFill>
                <a:latin typeface="Aptos"/>
              </a:rPr>
              <a:t>Cast iron</a:t>
            </a:r>
          </a:p>
          <a:p>
            <a:pPr>
              <a:buFont typeface="Arial"/>
              <a:buChar char="•"/>
            </a:pPr>
            <a:r>
              <a:rPr lang="en-US" sz="1800" b="0">
                <a:solidFill>
                  <a:srgbClr val="282828"/>
                </a:solidFill>
                <a:latin typeface="Aptos"/>
              </a:rPr>
              <a:t>Malleable iron</a:t>
            </a:r>
          </a:p>
          <a:p>
            <a:pPr>
              <a:buFont typeface="Arial"/>
              <a:buChar char="•"/>
            </a:pPr>
            <a:r>
              <a:rPr lang="en-US" sz="1800" b="0">
                <a:solidFill>
                  <a:srgbClr val="282828"/>
                </a:solidFill>
                <a:latin typeface="Aptos"/>
              </a:rPr>
              <a:t>Cast steel</a:t>
            </a:r>
          </a:p>
          <a:p>
            <a:pPr>
              <a:buFont typeface="Arial"/>
              <a:buChar char="•"/>
            </a:pPr>
            <a:r>
              <a:rPr lang="en-US" sz="1800" b="0">
                <a:solidFill>
                  <a:srgbClr val="282828"/>
                </a:solidFill>
                <a:latin typeface="Aptos"/>
              </a:rPr>
              <a:t>Bronze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Advantages and Disadvantages of Cast Fittings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Cast fitting performance characteristics</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Lower manufacturing cost</a:t>
            </a:r>
          </a:p>
          <a:p>
            <a:pPr>
              <a:buFont typeface="Arial"/>
              <a:buChar char="•"/>
            </a:pPr>
            <a:r>
              <a:rPr lang="en-US" sz="1800" b="0">
                <a:solidFill>
                  <a:srgbClr val="282828"/>
                </a:solidFill>
                <a:latin typeface="Aptos"/>
              </a:rPr>
              <a:t>Complex shapes are easy to produce</a:t>
            </a:r>
          </a:p>
          <a:p>
            <a:pPr>
              <a:buFont typeface="Arial"/>
              <a:buChar char="•"/>
            </a:pPr>
            <a:r>
              <a:rPr lang="en-US" sz="1800" b="0">
                <a:solidFill>
                  <a:srgbClr val="282828"/>
                </a:solidFill>
                <a:latin typeface="Aptos"/>
              </a:rPr>
              <a:t>Suitable for many low-pressure applications</a:t>
            </a:r>
          </a:p>
        </p:txBody>
      </p:sp>
      <p:sp>
        <p:nvSpPr>
          <p:cNvPr id="6" name="AutoShape 6"/>
          <p:cNvSpPr/>
          <p:nvPr/>
        </p:nvSpPr>
        <p:spPr>
          <a:xfrm>
            <a:off x="274320" y="320040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Generally lower toughness than forged</a:t>
            </a:r>
          </a:p>
          <a:p>
            <a:pPr>
              <a:buFont typeface="Arial"/>
              <a:buChar char="•"/>
            </a:pPr>
            <a:r>
              <a:rPr lang="en-US" sz="1800" b="0">
                <a:solidFill>
                  <a:srgbClr val="282828"/>
                </a:solidFill>
                <a:latin typeface="Aptos"/>
              </a:rPr>
              <a:t>More susceptible to casting defects</a:t>
            </a:r>
          </a:p>
          <a:p>
            <a:pPr>
              <a:buFont typeface="Arial"/>
              <a:buChar char="•"/>
            </a:pPr>
            <a:r>
              <a:rPr lang="en-US" sz="1800" b="0">
                <a:solidFill>
                  <a:srgbClr val="282828"/>
                </a:solidFill>
                <a:latin typeface="Aptos"/>
              </a:rPr>
              <a:t>Less resistant to shock loading</a:t>
            </a:r>
          </a:p>
          <a:p>
            <a:pPr>
              <a:buFont typeface="Arial"/>
              <a:buChar char="•"/>
            </a:pPr>
            <a:r>
              <a:rPr lang="en-US" sz="1800" b="0">
                <a:solidFill>
                  <a:srgbClr val="282828"/>
                </a:solidFill>
                <a:latin typeface="Aptos"/>
              </a:rPr>
              <a:t>Lower pressure ratings than forged equivalents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Forged Fitting Manufacturing</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Forging process for fitting production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Forged fittings manufactured by mechanically forming heated metal under high pressure</a:t>
            </a:r>
            <a:endParaRPr lang="en-US"/>
          </a:p>
          <a:p>
            <a:pPr>
              <a:buFont typeface="Arial"/>
              <a:buChar char="•"/>
            </a:pPr>
            <a:r>
              <a:rPr lang="en-US" sz="1800" b="0">
                <a:solidFill>
                  <a:srgbClr val="282828"/>
                </a:solidFill>
                <a:latin typeface="Aptos"/>
              </a:rPr>
              <a:t>Metal is compressed into shape rather than poured into mold</a:t>
            </a:r>
          </a:p>
          <a:p>
            <a:pPr>
              <a:buFont typeface="Arial"/>
              <a:buChar char="•"/>
            </a:pPr>
            <a:r>
              <a:rPr lang="en-US" sz="1800" b="0">
                <a:solidFill>
                  <a:srgbClr val="282828"/>
                </a:solidFill>
                <a:latin typeface="Aptos"/>
              </a:rPr>
              <a:t>Forging process improves grain structure of steel and produces stronger component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Street Elbows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Compact elbow with mixed connection types</a:t>
            </a:r>
            <a:endParaRPr lang="en-US" sz="1100"/>
          </a:p>
        </p:txBody>
      </p:sp>
      <p:pic>
        <p:nvPicPr>
          <p:cNvPr id="5" name="Picture 5"/>
          <p:cNvPicPr>
            <a:picLocks noChangeAspect="1"/>
          </p:cNvPicPr>
          <p:nvPr/>
        </p:nvPicPr>
        <p:blipFill>
          <a:blip r:embed="rId2"/>
          <a:stretch>
            <a:fillRect/>
          </a:stretch>
        </p:blipFill>
        <p:spPr>
          <a:xfrm>
            <a:off x="7204083" y="1645920"/>
            <a:ext cx="4062714" cy="3291840"/>
          </a:xfrm>
          <a:prstGeom prst="rect">
            <a:avLst/>
          </a:prstGeom>
        </p:spPr>
      </p:pic>
      <p:sp>
        <p:nvSpPr>
          <p:cNvPr id="6" name="AutoShape 6"/>
          <p:cNvSpPr/>
          <p:nvPr/>
        </p:nvSpPr>
        <p:spPr>
          <a:xfrm>
            <a:off x="274320" y="1645920"/>
            <a:ext cx="6400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Has male connection on one end and female connection on other</a:t>
            </a:r>
            <a:endParaRPr lang="en-US"/>
          </a:p>
          <a:p>
            <a:pPr>
              <a:buFont typeface="Arial"/>
              <a:buChar char="•"/>
            </a:pPr>
            <a:r>
              <a:rPr lang="en-US" sz="1800" b="0">
                <a:solidFill>
                  <a:srgbClr val="282828"/>
                </a:solidFill>
                <a:latin typeface="Aptos"/>
              </a:rPr>
              <a:t>Connects directly to another fitting without intermediate pipe</a:t>
            </a:r>
          </a:p>
          <a:p>
            <a:pPr>
              <a:buFont typeface="Arial"/>
              <a:buChar char="•"/>
            </a:pPr>
            <a:r>
              <a:rPr lang="en-US" sz="1800" b="0">
                <a:solidFill>
                  <a:srgbClr val="282828"/>
                </a:solidFill>
                <a:latin typeface="Aptos"/>
              </a:rPr>
              <a:t>Reduces overall assembly length and fitting count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Advantages and Disadvantages of Forged Fittings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Forged fitting performance characteristics</a:t>
            </a:r>
            <a:endParaRPr lang="en-US" sz="1100"/>
          </a:p>
        </p:txBody>
      </p:sp>
      <p:sp>
        <p:nvSpPr>
          <p:cNvPr id="5" name="AutoShape 5"/>
          <p:cNvSpPr/>
          <p:nvPr/>
        </p:nvSpPr>
        <p:spPr>
          <a:xfrm>
            <a:off x="274320" y="1645920"/>
            <a:ext cx="10972800" cy="1965960"/>
          </a:xfrm>
          <a:prstGeom prst="roundRect">
            <a:avLst/>
          </a:prstGeom>
          <a:solidFill>
            <a:srgbClr val="F5E8DA"/>
          </a:solidFill>
        </p:spPr>
        <p:txBody>
          <a:bodyPr rtlCol="0" anchor="t"/>
          <a:lstStyle/>
          <a:p>
            <a:pPr algn="l">
              <a:defRPr/>
            </a:pPr>
            <a:r>
              <a:rPr lang="en-US" sz="1800" b="1">
                <a:solidFill>
                  <a:srgbClr val="282828"/>
                </a:solidFill>
                <a:latin typeface="Aptos"/>
              </a:rPr>
              <a:t>Advantages</a:t>
            </a:r>
            <a:endParaRPr lang="en-US"/>
          </a:p>
          <a:p>
            <a:pPr>
              <a:buFont typeface="Arial"/>
              <a:buChar char="•"/>
            </a:pPr>
            <a:r>
              <a:rPr lang="en-US" sz="1800" b="0">
                <a:solidFill>
                  <a:srgbClr val="282828"/>
                </a:solidFill>
                <a:latin typeface="Aptos"/>
              </a:rPr>
              <a:t>Higher strength</a:t>
            </a:r>
          </a:p>
          <a:p>
            <a:pPr>
              <a:buFont typeface="Arial"/>
              <a:buChar char="•"/>
            </a:pPr>
            <a:r>
              <a:rPr lang="en-US" sz="1800" b="0">
                <a:solidFill>
                  <a:srgbClr val="282828"/>
                </a:solidFill>
                <a:latin typeface="Aptos"/>
              </a:rPr>
              <a:t>Better toughness</a:t>
            </a:r>
          </a:p>
          <a:p>
            <a:pPr>
              <a:buFont typeface="Arial"/>
              <a:buChar char="•"/>
            </a:pPr>
            <a:r>
              <a:rPr lang="en-US" sz="1800" b="0">
                <a:solidFill>
                  <a:srgbClr val="282828"/>
                </a:solidFill>
                <a:latin typeface="Aptos"/>
              </a:rPr>
              <a:t>Improved fatigue resistance</a:t>
            </a:r>
          </a:p>
          <a:p>
            <a:pPr>
              <a:buFont typeface="Arial"/>
              <a:buChar char="•"/>
            </a:pPr>
            <a:r>
              <a:rPr lang="en-US" sz="1800" b="0">
                <a:solidFill>
                  <a:srgbClr val="282828"/>
                </a:solidFill>
                <a:latin typeface="Aptos"/>
              </a:rPr>
              <a:t>Higher pressure capability</a:t>
            </a:r>
          </a:p>
          <a:p>
            <a:pPr>
              <a:buFont typeface="Arial"/>
              <a:buChar char="•"/>
            </a:pPr>
            <a:r>
              <a:rPr lang="en-US" sz="1800" b="0">
                <a:solidFill>
                  <a:srgbClr val="282828"/>
                </a:solidFill>
                <a:latin typeface="Aptos"/>
              </a:rPr>
              <a:t>Greater reliability in severe service</a:t>
            </a:r>
          </a:p>
        </p:txBody>
      </p:sp>
      <p:sp>
        <p:nvSpPr>
          <p:cNvPr id="6" name="AutoShape 6"/>
          <p:cNvSpPr/>
          <p:nvPr/>
        </p:nvSpPr>
        <p:spPr>
          <a:xfrm>
            <a:off x="274320" y="374904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Disadvantages</a:t>
            </a:r>
            <a:endParaRPr lang="en-US"/>
          </a:p>
          <a:p>
            <a:pPr>
              <a:buFont typeface="Arial"/>
              <a:buChar char="•"/>
            </a:pPr>
            <a:r>
              <a:rPr lang="en-US" sz="1800" b="0">
                <a:solidFill>
                  <a:srgbClr val="282828"/>
                </a:solidFill>
                <a:latin typeface="Aptos"/>
              </a:rPr>
              <a:t>Higher cost</a:t>
            </a:r>
          </a:p>
          <a:p>
            <a:pPr>
              <a:buFont typeface="Arial"/>
              <a:buChar char="•"/>
            </a:pPr>
            <a:r>
              <a:rPr lang="en-US" sz="1800" b="0">
                <a:solidFill>
                  <a:srgbClr val="282828"/>
                </a:solidFill>
                <a:latin typeface="Aptos"/>
              </a:rPr>
              <a:t>More machining may be required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Visual Differences Between Cast and Forged</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Identifying fitting type by appearance</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Forged Fitting Characteristics</a:t>
            </a:r>
            <a:endParaRPr lang="en-US"/>
          </a:p>
          <a:p>
            <a:pPr>
              <a:buFont typeface="Arial"/>
              <a:buChar char="•"/>
            </a:pPr>
            <a:r>
              <a:rPr lang="en-US" sz="1800" b="0">
                <a:solidFill>
                  <a:srgbClr val="282828"/>
                </a:solidFill>
                <a:latin typeface="Aptos"/>
              </a:rPr>
              <a:t>Smooth machined surfaces</a:t>
            </a:r>
          </a:p>
          <a:p>
            <a:pPr>
              <a:buFont typeface="Arial"/>
              <a:buChar char="•"/>
            </a:pPr>
            <a:r>
              <a:rPr lang="en-US" sz="1800" b="0">
                <a:solidFill>
                  <a:srgbClr val="282828"/>
                </a:solidFill>
                <a:latin typeface="Aptos"/>
              </a:rPr>
              <a:t>Clearly stamped markings</a:t>
            </a:r>
          </a:p>
          <a:p>
            <a:pPr>
              <a:buFont typeface="Arial"/>
              <a:buChar char="•"/>
            </a:pPr>
            <a:r>
              <a:rPr lang="en-US" sz="1800" b="0">
                <a:solidFill>
                  <a:srgbClr val="282828"/>
                </a:solidFill>
                <a:latin typeface="Aptos"/>
              </a:rPr>
              <a:t>Class ratings such as 3000, 6000, or 9000</a:t>
            </a:r>
          </a:p>
        </p:txBody>
      </p:sp>
      <p:sp>
        <p:nvSpPr>
          <p:cNvPr id="6" name="AutoShape 6"/>
          <p:cNvSpPr/>
          <p:nvPr/>
        </p:nvSpPr>
        <p:spPr>
          <a:xfrm>
            <a:off x="274320" y="320040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Cast Fitting Characteristics</a:t>
            </a:r>
            <a:endParaRPr lang="en-US"/>
          </a:p>
          <a:p>
            <a:pPr>
              <a:buFont typeface="Arial"/>
              <a:buChar char="•"/>
            </a:pPr>
            <a:r>
              <a:rPr lang="en-US" sz="1800" b="0">
                <a:solidFill>
                  <a:srgbClr val="282828"/>
                </a:solidFill>
                <a:latin typeface="Aptos"/>
              </a:rPr>
              <a:t>Rougher surface finish</a:t>
            </a:r>
          </a:p>
          <a:p>
            <a:pPr>
              <a:buFont typeface="Arial"/>
              <a:buChar char="•"/>
            </a:pPr>
            <a:r>
              <a:rPr lang="en-US" sz="1800" b="0">
                <a:solidFill>
                  <a:srgbClr val="282828"/>
                </a:solidFill>
                <a:latin typeface="Aptos"/>
              </a:rPr>
              <a:t>Cast-in markings</a:t>
            </a:r>
          </a:p>
          <a:p>
            <a:pPr>
              <a:buFont typeface="Arial"/>
              <a:buChar char="•"/>
            </a:pPr>
            <a:r>
              <a:rPr lang="en-US" sz="1800" b="0">
                <a:solidFill>
                  <a:srgbClr val="282828"/>
                </a:solidFill>
                <a:latin typeface="Aptos"/>
              </a:rPr>
              <a:t>Pressure ratings such as 125 lb or 150 lb</a:t>
            </a:r>
          </a:p>
        </p:txBody>
      </p:sp>
      <p:sp>
        <p:nvSpPr>
          <p:cNvPr id="7" name="AutoShape 7"/>
          <p:cNvSpPr/>
          <p:nvPr/>
        </p:nvSpPr>
        <p:spPr>
          <a:xfrm>
            <a:off x="274320" y="475488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While appearance can provide clues, markings should always be used for positive identification</a:t>
            </a:r>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Fitting Types in Steam Service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Preferred fitting materials for steam systems</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For most industrial steam systems, forged steel fittings are preferred</a:t>
            </a:r>
            <a:endParaRPr lang="en-US"/>
          </a:p>
          <a:p>
            <a:pPr>
              <a:buFont typeface="Arial"/>
              <a:buChar char="•"/>
            </a:pPr>
            <a:r>
              <a:rPr lang="en-US" sz="1800" b="0">
                <a:solidFill>
                  <a:srgbClr val="282828"/>
                </a:solidFill>
                <a:latin typeface="Aptos"/>
              </a:rPr>
              <a:t>These fittings designed to withstand temperatures and pressures commonly encountered in steam service</a:t>
            </a:r>
          </a:p>
        </p:txBody>
      </p:sp>
      <p:sp>
        <p:nvSpPr>
          <p:cNvPr id="6" name="AutoShape 6"/>
          <p:cNvSpPr/>
          <p:nvPr/>
        </p:nvSpPr>
        <p:spPr>
          <a:xfrm>
            <a:off x="274320" y="265176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Common Steam Service Fitting Types</a:t>
            </a:r>
            <a:endParaRPr lang="en-US"/>
          </a:p>
          <a:p>
            <a:pPr>
              <a:buFont typeface="Arial"/>
              <a:buChar char="•"/>
            </a:pPr>
            <a:r>
              <a:rPr lang="en-US" sz="1800" b="0">
                <a:solidFill>
                  <a:srgbClr val="282828"/>
                </a:solidFill>
                <a:latin typeface="Aptos"/>
              </a:rPr>
              <a:t>ASTM A105 forged carbon steel fittings</a:t>
            </a:r>
          </a:p>
          <a:p>
            <a:pPr>
              <a:buFont typeface="Arial"/>
              <a:buChar char="•"/>
            </a:pPr>
            <a:r>
              <a:rPr lang="en-US" sz="1800" b="0">
                <a:solidFill>
                  <a:srgbClr val="282828"/>
                </a:solidFill>
                <a:latin typeface="Aptos"/>
              </a:rPr>
              <a:t>ASME B16.11 threaded fittings</a:t>
            </a:r>
          </a:p>
          <a:p>
            <a:pPr>
              <a:buFont typeface="Arial"/>
              <a:buChar char="•"/>
            </a:pPr>
            <a:r>
              <a:rPr lang="en-US" sz="1800" b="0">
                <a:solidFill>
                  <a:srgbClr val="282828"/>
                </a:solidFill>
                <a:latin typeface="Aptos"/>
              </a:rPr>
              <a:t>ASME B16.11 socket-weld fittings</a:t>
            </a:r>
          </a:p>
          <a:p>
            <a:pPr>
              <a:buFont typeface="Arial"/>
              <a:buChar char="•"/>
            </a:pPr>
            <a:r>
              <a:rPr lang="en-US" sz="1800" b="0">
                <a:solidFill>
                  <a:srgbClr val="282828"/>
                </a:solidFill>
                <a:latin typeface="Aptos"/>
              </a:rPr>
              <a:t>ASME B16.9 butt-weld fittings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Malleable Iron Fittings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Characteristics and applications of malleable iron</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Malleable iron threaded fittings are common in compressed-air systems, water systems, and low-pressure utility piping</a:t>
            </a:r>
            <a:endParaRPr lang="en-US"/>
          </a:p>
          <a:p>
            <a:pPr>
              <a:buFont typeface="Arial"/>
              <a:buChar char="•"/>
            </a:pPr>
            <a:r>
              <a:rPr lang="en-US" sz="1800" b="0">
                <a:solidFill>
                  <a:srgbClr val="282828"/>
                </a:solidFill>
                <a:latin typeface="Aptos"/>
              </a:rPr>
              <a:t>Historically used in some low-pressure steam systems</a:t>
            </a:r>
          </a:p>
          <a:p>
            <a:pPr>
              <a:buFont typeface="Arial"/>
              <a:buChar char="•"/>
            </a:pPr>
            <a:r>
              <a:rPr lang="en-US" sz="1800" b="0">
                <a:solidFill>
                  <a:srgbClr val="282828"/>
                </a:solidFill>
                <a:latin typeface="Aptos"/>
              </a:rPr>
              <a:t>Many industrial facilities now prefer forged steel fittings because of superior strength and durability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Cast Iron Fittings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Cautions regarding cast iron in steam service</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Cast iron fittings should generally be viewed with caution in steam service</a:t>
            </a:r>
            <a:endParaRPr lang="en-US"/>
          </a:p>
          <a:p>
            <a:pPr>
              <a:buFont typeface="Arial"/>
              <a:buChar char="•"/>
            </a:pPr>
            <a:r>
              <a:rPr lang="en-US" sz="1800" b="0">
                <a:solidFill>
                  <a:srgbClr val="282828"/>
                </a:solidFill>
                <a:latin typeface="Aptos"/>
              </a:rPr>
              <a:t>Cast iron is strong in compression but relatively brittle</a:t>
            </a:r>
          </a:p>
          <a:p>
            <a:pPr>
              <a:buFont typeface="Arial"/>
              <a:buChar char="•"/>
            </a:pPr>
            <a:r>
              <a:rPr lang="en-US" sz="1800" b="0">
                <a:solidFill>
                  <a:srgbClr val="282828"/>
                </a:solidFill>
                <a:latin typeface="Aptos"/>
              </a:rPr>
              <a:t>Less tolerant of thermal stress and mechanical shock</a:t>
            </a:r>
          </a:p>
          <a:p>
            <a:pPr>
              <a:buFont typeface="Arial"/>
              <a:buChar char="•"/>
            </a:pPr>
            <a:r>
              <a:rPr lang="en-US" sz="1800" b="0">
                <a:solidFill>
                  <a:srgbClr val="282828"/>
                </a:solidFill>
                <a:latin typeface="Aptos"/>
              </a:rPr>
              <a:t>Fitting that performs satisfactorily in water service may not be suitable for higher-temperature steam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Typical Cast vs. Forged Comparison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Example comparison of fitting types</a:t>
            </a:r>
            <a:endParaRPr lang="en-US" sz="1100"/>
          </a:p>
        </p:txBody>
      </p:sp>
      <p:sp>
        <p:nvSpPr>
          <p:cNvPr id="6" name="AutoShape 6"/>
          <p:cNvSpPr/>
          <p:nvPr/>
        </p:nvSpPr>
        <p:spPr>
          <a:xfrm>
            <a:off x="274320" y="2953512"/>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Although both fittings may be same nominal size, they are intended for very different operating conditions</a:t>
            </a:r>
            <a:endParaRPr lang="en-US"/>
          </a:p>
        </p:txBody>
      </p:sp>
      <p:graphicFrame>
        <p:nvGraphicFramePr>
          <p:cNvPr id="7" name="Table 6">
            <a:extLst>
              <a:ext uri="{FF2B5EF4-FFF2-40B4-BE49-F238E27FC236}">
                <a16:creationId xmlns:a16="http://schemas.microsoft.com/office/drawing/2014/main" id="{9E060F86-78B1-B34C-BF2C-736CC51BE818}"/>
              </a:ext>
            </a:extLst>
          </p:cNvPr>
          <p:cNvGraphicFramePr>
            <a:graphicFrameLocks noGrp="1"/>
          </p:cNvGraphicFramePr>
          <p:nvPr>
            <p:extLst>
              <p:ext uri="{D42A27DB-BD31-4B8C-83A1-F6EECF244321}">
                <p14:modId xmlns:p14="http://schemas.microsoft.com/office/powerpoint/2010/main" val="916877051"/>
              </p:ext>
            </p:extLst>
          </p:nvPr>
        </p:nvGraphicFramePr>
        <p:xfrm>
          <a:off x="1974850" y="1554480"/>
          <a:ext cx="8229600" cy="1211720"/>
        </p:xfrm>
        <a:graphic>
          <a:graphicData uri="http://schemas.openxmlformats.org/drawingml/2006/table">
            <a:tbl>
              <a:tblPr>
                <a:tableStyleId>{5C22544A-7EE6-4342-B048-85BDC9FD1C3A}</a:tableStyleId>
              </a:tblPr>
              <a:tblGrid>
                <a:gridCol w="3092411">
                  <a:extLst>
                    <a:ext uri="{9D8B030D-6E8A-4147-A177-3AD203B41FA5}">
                      <a16:colId xmlns:a16="http://schemas.microsoft.com/office/drawing/2014/main" val="391080724"/>
                    </a:ext>
                  </a:extLst>
                </a:gridCol>
                <a:gridCol w="2133133">
                  <a:extLst>
                    <a:ext uri="{9D8B030D-6E8A-4147-A177-3AD203B41FA5}">
                      <a16:colId xmlns:a16="http://schemas.microsoft.com/office/drawing/2014/main" val="3611551616"/>
                    </a:ext>
                  </a:extLst>
                </a:gridCol>
                <a:gridCol w="3004056">
                  <a:extLst>
                    <a:ext uri="{9D8B030D-6E8A-4147-A177-3AD203B41FA5}">
                      <a16:colId xmlns:a16="http://schemas.microsoft.com/office/drawing/2014/main" val="2213139724"/>
                    </a:ext>
                  </a:extLst>
                </a:gridCol>
              </a:tblGrid>
              <a:tr h="302930">
                <a:tc>
                  <a:txBody>
                    <a:bodyPr/>
                    <a:lstStyle/>
                    <a:p>
                      <a:pPr algn="l" rtl="0" fontAlgn="ctr">
                        <a:buNone/>
                      </a:pPr>
                      <a:r>
                        <a:rPr lang="en-CA" sz="1800" b="1" u="none" strike="noStrike" dirty="0">
                          <a:effectLst/>
                        </a:rPr>
                        <a:t>110 lb Malleable Iron Elbow</a:t>
                      </a:r>
                      <a:endParaRPr lang="en-CA" sz="1800" b="1" i="0" u="none" strike="noStrike" dirty="0">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b="1" u="none" strike="noStrike" dirty="0">
                          <a:effectLst/>
                        </a:rPr>
                        <a:t>Characteristic</a:t>
                      </a:r>
                      <a:endParaRPr lang="en-CA" sz="1800" b="1" i="0" u="none" strike="noStrike" dirty="0">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b="1" u="none" strike="noStrike" dirty="0">
                          <a:effectLst/>
                        </a:rPr>
                        <a:t>3000 lb A105 Forged Elbow</a:t>
                      </a:r>
                      <a:endParaRPr lang="en-CA" sz="1800" b="1" i="0" u="none" strike="noStrike" dirty="0">
                        <a:solidFill>
                          <a:srgbClr val="282828"/>
                        </a:solidFill>
                        <a:effectLst/>
                        <a:latin typeface="Aptos" panose="020B0004020202020204" pitchFamily="34" charset="0"/>
                      </a:endParaRPr>
                    </a:p>
                  </a:txBody>
                  <a:tcPr marL="85199" marR="9467" marT="9467" marB="0" anchor="ctr"/>
                </a:tc>
                <a:extLst>
                  <a:ext uri="{0D108BD9-81ED-4DB2-BD59-A6C34878D82A}">
                    <a16:rowId xmlns:a16="http://schemas.microsoft.com/office/drawing/2014/main" val="521701286"/>
                  </a:ext>
                </a:extLst>
              </a:tr>
              <a:tr h="302930">
                <a:tc>
                  <a:txBody>
                    <a:bodyPr/>
                    <a:lstStyle/>
                    <a:p>
                      <a:pPr algn="l" rtl="0" fontAlgn="ctr">
                        <a:buNone/>
                      </a:pPr>
                      <a:r>
                        <a:rPr lang="en-CA" sz="1800" u="none" strike="noStrike">
                          <a:effectLst/>
                        </a:rPr>
                        <a:t>Cast construction</a:t>
                      </a:r>
                      <a:endParaRPr lang="en-CA" sz="1800" b="0" i="0" u="none" strike="noStrike">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u="none" strike="noStrike">
                          <a:effectLst/>
                        </a:rPr>
                        <a:t>Manufacturing</a:t>
                      </a:r>
                      <a:endParaRPr lang="en-CA" sz="1800" b="0" i="0" u="none" strike="noStrike">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u="none" strike="noStrike">
                          <a:effectLst/>
                        </a:rPr>
                        <a:t>Forged construction</a:t>
                      </a:r>
                      <a:endParaRPr lang="en-CA" sz="1800" b="0" i="0" u="none" strike="noStrike">
                        <a:solidFill>
                          <a:srgbClr val="282828"/>
                        </a:solidFill>
                        <a:effectLst/>
                        <a:latin typeface="Aptos" panose="020B0004020202020204" pitchFamily="34" charset="0"/>
                      </a:endParaRPr>
                    </a:p>
                  </a:txBody>
                  <a:tcPr marL="85199" marR="9467" marT="9467" marB="0" anchor="ctr"/>
                </a:tc>
                <a:extLst>
                  <a:ext uri="{0D108BD9-81ED-4DB2-BD59-A6C34878D82A}">
                    <a16:rowId xmlns:a16="http://schemas.microsoft.com/office/drawing/2014/main" val="2039159291"/>
                  </a:ext>
                </a:extLst>
              </a:tr>
              <a:tr h="302930">
                <a:tc>
                  <a:txBody>
                    <a:bodyPr/>
                    <a:lstStyle/>
                    <a:p>
                      <a:pPr algn="l" rtl="0" fontAlgn="ctr">
                        <a:buNone/>
                      </a:pPr>
                      <a:r>
                        <a:rPr lang="en-CA" sz="1800" u="none" strike="noStrike">
                          <a:effectLst/>
                        </a:rPr>
                        <a:t>Lower pressure rating</a:t>
                      </a:r>
                      <a:endParaRPr lang="en-CA" sz="1800" b="0" i="0" u="none" strike="noStrike">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u="none" strike="noStrike">
                          <a:effectLst/>
                        </a:rPr>
                        <a:t>Pressure capability</a:t>
                      </a:r>
                      <a:endParaRPr lang="en-CA" sz="1800" b="0" i="0" u="none" strike="noStrike">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u="none" strike="noStrike">
                          <a:effectLst/>
                        </a:rPr>
                        <a:t>Higher pressure capability</a:t>
                      </a:r>
                      <a:endParaRPr lang="en-CA" sz="1800" b="0" i="0" u="none" strike="noStrike">
                        <a:solidFill>
                          <a:srgbClr val="282828"/>
                        </a:solidFill>
                        <a:effectLst/>
                        <a:latin typeface="Aptos" panose="020B0004020202020204" pitchFamily="34" charset="0"/>
                      </a:endParaRPr>
                    </a:p>
                  </a:txBody>
                  <a:tcPr marL="85199" marR="9467" marT="9467" marB="0" anchor="ctr"/>
                </a:tc>
                <a:extLst>
                  <a:ext uri="{0D108BD9-81ED-4DB2-BD59-A6C34878D82A}">
                    <a16:rowId xmlns:a16="http://schemas.microsoft.com/office/drawing/2014/main" val="2676830854"/>
                  </a:ext>
                </a:extLst>
              </a:tr>
              <a:tr h="302930">
                <a:tc>
                  <a:txBody>
                    <a:bodyPr/>
                    <a:lstStyle/>
                    <a:p>
                      <a:pPr algn="l" rtl="0" fontAlgn="ctr">
                        <a:buNone/>
                      </a:pPr>
                      <a:r>
                        <a:rPr lang="en-CA" sz="1800" u="none" strike="noStrike">
                          <a:effectLst/>
                        </a:rPr>
                        <a:t>Utility service</a:t>
                      </a:r>
                      <a:endParaRPr lang="en-CA" sz="1800" b="0" i="0" u="none" strike="noStrike">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u="none" strike="noStrike">
                          <a:effectLst/>
                        </a:rPr>
                        <a:t>Application</a:t>
                      </a:r>
                      <a:endParaRPr lang="en-CA" sz="1800" b="0" i="0" u="none" strike="noStrike">
                        <a:solidFill>
                          <a:srgbClr val="282828"/>
                        </a:solidFill>
                        <a:effectLst/>
                        <a:latin typeface="Aptos" panose="020B0004020202020204" pitchFamily="34" charset="0"/>
                      </a:endParaRPr>
                    </a:p>
                  </a:txBody>
                  <a:tcPr marL="85199" marR="9467" marT="9467" marB="0" anchor="ctr"/>
                </a:tc>
                <a:tc>
                  <a:txBody>
                    <a:bodyPr/>
                    <a:lstStyle/>
                    <a:p>
                      <a:pPr algn="l" rtl="0" fontAlgn="ctr">
                        <a:buNone/>
                      </a:pPr>
                      <a:r>
                        <a:rPr lang="en-CA" sz="1800" u="none" strike="noStrike" dirty="0">
                          <a:effectLst/>
                        </a:rPr>
                        <a:t>Industrial steam service</a:t>
                      </a:r>
                      <a:endParaRPr lang="en-CA" sz="1800" b="0" i="0" u="none" strike="noStrike" dirty="0">
                        <a:solidFill>
                          <a:srgbClr val="282828"/>
                        </a:solidFill>
                        <a:effectLst/>
                        <a:latin typeface="Aptos" panose="020B0004020202020204" pitchFamily="34" charset="0"/>
                      </a:endParaRPr>
                    </a:p>
                  </a:txBody>
                  <a:tcPr marL="85199" marR="9467" marT="9467" marB="0" anchor="ctr"/>
                </a:tc>
                <a:extLst>
                  <a:ext uri="{0D108BD9-81ED-4DB2-BD59-A6C34878D82A}">
                    <a16:rowId xmlns:a16="http://schemas.microsoft.com/office/drawing/2014/main" val="1220955758"/>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Fitting Selection for Safety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Critical verification steps before fitting installation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Two fittings may have identical dimensions and threads yet possess vastly different pressure and temperature capabilities</a:t>
            </a:r>
            <a:endParaRPr lang="en-US"/>
          </a:p>
          <a:p>
            <a:pPr>
              <a:buFont typeface="Arial"/>
              <a:buChar char="•"/>
            </a:pPr>
            <a:r>
              <a:rPr lang="en-US" sz="1800" b="0">
                <a:solidFill>
                  <a:srgbClr val="282828"/>
                </a:solidFill>
                <a:latin typeface="Aptos"/>
              </a:rPr>
              <a:t>Never assume fitting is acceptable simply because it fits</a:t>
            </a:r>
          </a:p>
        </p:txBody>
      </p:sp>
      <p:sp>
        <p:nvSpPr>
          <p:cNvPr id="6" name="AutoShape 6"/>
          <p:cNvSpPr/>
          <p:nvPr/>
        </p:nvSpPr>
        <p:spPr>
          <a:xfrm>
            <a:off x="274320" y="292608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Before Installing a Fitting, Verify</a:t>
            </a:r>
            <a:endParaRPr lang="en-US"/>
          </a:p>
          <a:p>
            <a:pPr>
              <a:buFont typeface="Arial"/>
              <a:buChar char="•"/>
            </a:pPr>
            <a:r>
              <a:rPr lang="en-US" sz="1800" b="0">
                <a:solidFill>
                  <a:srgbClr val="282828"/>
                </a:solidFill>
                <a:latin typeface="Aptos"/>
              </a:rPr>
              <a:t>Material</a:t>
            </a:r>
          </a:p>
          <a:p>
            <a:pPr>
              <a:buFont typeface="Arial"/>
              <a:buChar char="•"/>
            </a:pPr>
            <a:r>
              <a:rPr lang="en-US" sz="1800" b="0">
                <a:solidFill>
                  <a:srgbClr val="282828"/>
                </a:solidFill>
                <a:latin typeface="Aptos"/>
              </a:rPr>
              <a:t>Pressure class</a:t>
            </a:r>
          </a:p>
          <a:p>
            <a:pPr>
              <a:buFont typeface="Arial"/>
              <a:buChar char="•"/>
            </a:pPr>
            <a:r>
              <a:rPr lang="en-US" sz="1800" b="0">
                <a:solidFill>
                  <a:srgbClr val="282828"/>
                </a:solidFill>
                <a:latin typeface="Aptos"/>
              </a:rPr>
              <a:t>Manufacturing standard</a:t>
            </a:r>
          </a:p>
          <a:p>
            <a:pPr>
              <a:buFont typeface="Arial"/>
              <a:buChar char="•"/>
            </a:pPr>
            <a:r>
              <a:rPr lang="en-US" sz="1800" b="0">
                <a:solidFill>
                  <a:srgbClr val="282828"/>
                </a:solidFill>
                <a:latin typeface="Aptos"/>
              </a:rPr>
              <a:t>Service suitability</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Key Takeaway: Fittings Overview</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Essential concepts for piping fitting application</a:t>
            </a:r>
            <a:endParaRPr lang="en-US" sz="1100"/>
          </a:p>
        </p:txBody>
      </p:sp>
      <p:sp>
        <p:nvSpPr>
          <p:cNvPr id="5" name="AutoShape 5"/>
          <p:cNvSpPr/>
          <p:nvPr/>
        </p:nvSpPr>
        <p:spPr>
          <a:xfrm>
            <a:off x="274320" y="5212080"/>
            <a:ext cx="10972800" cy="1417320"/>
          </a:xfrm>
          <a:prstGeom prst="roundRect">
            <a:avLst/>
          </a:prstGeom>
          <a:solidFill>
            <a:srgbClr val="D2EBD2"/>
          </a:solidFill>
        </p:spPr>
        <p:txBody>
          <a:bodyPr rtlCol="0" anchor="t"/>
          <a:lstStyle/>
          <a:p>
            <a:pPr algn="l">
              <a:defRPr/>
            </a:pPr>
            <a:r>
              <a:rPr lang="en-US" sz="1800">
                <a:solidFill>
                  <a:srgbClr val="145014"/>
                </a:solidFill>
                <a:latin typeface="Aptos"/>
              </a:rPr>
              <a:t>Fittings make a piping system practical by enabling direction changes, branch creation, size transitions, equipment connection, and line termination. Proper fitting selection directly affects system pressure capability, maintainability, and long-term reliability. Selection criteria include operating conditions, material compatibility, connection type, and space availability.</a:t>
            </a:r>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Key Takeaway: Nipples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Essential concepts for nipple application</a:t>
            </a:r>
            <a:endParaRPr lang="en-US" sz="1100"/>
          </a:p>
        </p:txBody>
      </p:sp>
      <p:sp>
        <p:nvSpPr>
          <p:cNvPr id="5" name="AutoShape 5"/>
          <p:cNvSpPr/>
          <p:nvPr/>
        </p:nvSpPr>
        <p:spPr>
          <a:xfrm>
            <a:off x="274320" y="5212080"/>
            <a:ext cx="10972800" cy="1417320"/>
          </a:xfrm>
          <a:prstGeom prst="roundRect">
            <a:avLst/>
          </a:prstGeom>
          <a:solidFill>
            <a:srgbClr val="D2EBD2"/>
          </a:solidFill>
        </p:spPr>
        <p:txBody>
          <a:bodyPr rtlCol="0" anchor="t"/>
          <a:lstStyle/>
          <a:p>
            <a:pPr algn="l">
              <a:defRPr/>
            </a:pPr>
            <a:r>
              <a:rPr lang="en-US" sz="1800">
                <a:solidFill>
                  <a:srgbClr val="145014"/>
                </a:solidFill>
                <a:latin typeface="Aptos"/>
              </a:rPr>
              <a:t>A nipple is a short piece of threaded pipe used to connect fittings and components. Although simple in appearance, proper nipple selection is important for accessibility, assembly, maintenance, and overall piping layout. Correct nipple length provides wrench clearance, allows free valve movement, and improves system accessibility.</a:t>
            </a:r>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Key Takeaway: Flanges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Essential concepts for flange application</a:t>
            </a:r>
            <a:endParaRPr lang="en-US" sz="1100"/>
          </a:p>
        </p:txBody>
      </p:sp>
      <p:sp>
        <p:nvSpPr>
          <p:cNvPr id="5" name="AutoShape 5"/>
          <p:cNvSpPr/>
          <p:nvPr/>
        </p:nvSpPr>
        <p:spPr>
          <a:xfrm>
            <a:off x="274320" y="5212080"/>
            <a:ext cx="10972800" cy="1417320"/>
          </a:xfrm>
          <a:prstGeom prst="roundRect">
            <a:avLst/>
          </a:prstGeom>
          <a:solidFill>
            <a:srgbClr val="D2EBD2"/>
          </a:solidFill>
        </p:spPr>
        <p:txBody>
          <a:bodyPr rtlCol="0" anchor="t"/>
          <a:lstStyle/>
          <a:p>
            <a:pPr algn="l">
              <a:defRPr/>
            </a:pPr>
            <a:r>
              <a:rPr lang="en-US" sz="1800">
                <a:solidFill>
                  <a:srgbClr val="145014"/>
                </a:solidFill>
                <a:latin typeface="Aptos"/>
              </a:rPr>
              <a:t>Flanges provide a removable method of connecting piping and equipment. A flanged joint consists of two flanges, a gasket, and bolting. Understanding flange types, gasket selection, flange ratings, and proper assembly practices is essential for anyone working with steam systems. Many leaks occur not because the flange was defective, but because the joint was assembled incorrectly.</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Direction Changes and Flow Resistance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Impact of elbows on piping system performance</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Flow Effects</a:t>
            </a:r>
            <a:endParaRPr lang="en-US"/>
          </a:p>
          <a:p>
            <a:pPr>
              <a:buFont typeface="Arial"/>
              <a:buChar char="•"/>
            </a:pPr>
            <a:r>
              <a:rPr lang="en-US" sz="1800" b="0">
                <a:solidFill>
                  <a:srgbClr val="282828"/>
                </a:solidFill>
                <a:latin typeface="Aptos"/>
              </a:rPr>
              <a:t>Every direction change creates resistance to flow</a:t>
            </a:r>
          </a:p>
          <a:p>
            <a:pPr>
              <a:buFont typeface="Arial"/>
              <a:buChar char="•"/>
            </a:pPr>
            <a:r>
              <a:rPr lang="en-US" sz="1800" b="0">
                <a:solidFill>
                  <a:srgbClr val="282828"/>
                </a:solidFill>
                <a:latin typeface="Aptos"/>
              </a:rPr>
              <a:t>Velocity distribution changes as fluid passes through elbow</a:t>
            </a:r>
          </a:p>
          <a:p>
            <a:pPr>
              <a:buFont typeface="Arial"/>
              <a:buChar char="•"/>
            </a:pPr>
            <a:r>
              <a:rPr lang="en-US" sz="1800" b="0">
                <a:solidFill>
                  <a:srgbClr val="282828"/>
                </a:solidFill>
                <a:latin typeface="Aptos"/>
              </a:rPr>
              <a:t>Turbulence increases, causing pressure loss</a:t>
            </a:r>
          </a:p>
          <a:p>
            <a:pPr>
              <a:buFont typeface="Arial"/>
              <a:buChar char="•"/>
            </a:pPr>
            <a:r>
              <a:rPr lang="en-US" sz="1800" b="0">
                <a:solidFill>
                  <a:srgbClr val="282828"/>
                </a:solidFill>
                <a:latin typeface="Aptos"/>
              </a:rPr>
              <a:t>Piping systems should minimize unnecessary direction changes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Key Takeaway: Fitting Markings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Essential concepts for fitting identification</a:t>
            </a:r>
            <a:endParaRPr lang="en-US" sz="1100"/>
          </a:p>
        </p:txBody>
      </p:sp>
      <p:sp>
        <p:nvSpPr>
          <p:cNvPr id="5" name="AutoShape 5"/>
          <p:cNvSpPr/>
          <p:nvPr/>
        </p:nvSpPr>
        <p:spPr>
          <a:xfrm>
            <a:off x="274320" y="5212080"/>
            <a:ext cx="10972800" cy="1417320"/>
          </a:xfrm>
          <a:prstGeom prst="roundRect">
            <a:avLst/>
          </a:prstGeom>
          <a:solidFill>
            <a:srgbClr val="D2EBD2"/>
          </a:solidFill>
        </p:spPr>
        <p:txBody>
          <a:bodyPr rtlCol="0" anchor="t"/>
          <a:lstStyle/>
          <a:p>
            <a:pPr algn="l">
              <a:defRPr/>
            </a:pPr>
            <a:r>
              <a:rPr lang="en-US" sz="1800">
                <a:solidFill>
                  <a:srgbClr val="145014"/>
                </a:solidFill>
                <a:latin typeface="Aptos"/>
              </a:rPr>
              <a:t>Fitting markings are the component's identification card. They provide information about size, material, pressure class, manufacturing standard, and traceability. Learning to read these markings is an important skill for pipefitters, inspectors, and maintenance personnel because many fittings appear similar even though their pressure ratings and intended applications may be very different.</a:t>
            </a:r>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Key Takeaway: Cast vs. Forged Fittings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Essential concepts about fitting manufacturing</a:t>
            </a:r>
            <a:endParaRPr lang="en-US" sz="1100"/>
          </a:p>
        </p:txBody>
      </p:sp>
      <p:sp>
        <p:nvSpPr>
          <p:cNvPr id="5" name="AutoShape 5"/>
          <p:cNvSpPr/>
          <p:nvPr/>
        </p:nvSpPr>
        <p:spPr>
          <a:xfrm>
            <a:off x="274320" y="5212080"/>
            <a:ext cx="10972800" cy="1417320"/>
          </a:xfrm>
          <a:prstGeom prst="roundRect">
            <a:avLst/>
          </a:prstGeom>
          <a:solidFill>
            <a:srgbClr val="D2EBD2"/>
          </a:solidFill>
        </p:spPr>
        <p:txBody>
          <a:bodyPr rtlCol="0" anchor="t"/>
          <a:lstStyle/>
          <a:p>
            <a:pPr algn="l">
              <a:defRPr/>
            </a:pPr>
            <a:r>
              <a:rPr lang="en-US" sz="1800">
                <a:solidFill>
                  <a:srgbClr val="145014"/>
                </a:solidFill>
                <a:latin typeface="Aptos"/>
              </a:rPr>
              <a:t>Cast and forged fittings may look similar, but their performance can be very different. Forged steel fittings are the preferred choice for most industrial steam systems because they provide greater strength, toughness, and pressure capability. Cast and malleable iron fittings are commonly used in lower-pressure utility services but may not be suitable for demanding steam applications.</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Tee Fitting</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Standard branch fitting with three openings</a:t>
            </a:r>
            <a:endParaRPr lang="en-US" sz="1100"/>
          </a:p>
        </p:txBody>
      </p:sp>
      <p:pic>
        <p:nvPicPr>
          <p:cNvPr id="5" name="Picture 5"/>
          <p:cNvPicPr>
            <a:picLocks noChangeAspect="1"/>
          </p:cNvPicPr>
          <p:nvPr/>
        </p:nvPicPr>
        <p:blipFill>
          <a:blip r:embed="rId2"/>
          <a:stretch>
            <a:fillRect/>
          </a:stretch>
        </p:blipFill>
        <p:spPr>
          <a:xfrm>
            <a:off x="7358145" y="1645920"/>
            <a:ext cx="3754591" cy="3291840"/>
          </a:xfrm>
          <a:prstGeom prst="rect">
            <a:avLst/>
          </a:prstGeom>
        </p:spPr>
      </p:pic>
      <p:sp>
        <p:nvSpPr>
          <p:cNvPr id="6" name="AutoShape 6"/>
          <p:cNvSpPr/>
          <p:nvPr/>
        </p:nvSpPr>
        <p:spPr>
          <a:xfrm>
            <a:off x="274320" y="1645920"/>
            <a:ext cx="6400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Most common branch fitting in piping systems</a:t>
            </a:r>
            <a:endParaRPr lang="en-US"/>
          </a:p>
          <a:p>
            <a:pPr>
              <a:buFont typeface="Arial"/>
              <a:buChar char="•"/>
            </a:pPr>
            <a:r>
              <a:rPr lang="en-US" sz="1800" b="0">
                <a:solidFill>
                  <a:srgbClr val="282828"/>
                </a:solidFill>
                <a:latin typeface="Aptos"/>
              </a:rPr>
              <a:t>Has three openings</a:t>
            </a:r>
          </a:p>
          <a:p>
            <a:pPr>
              <a:buFont typeface="Arial"/>
              <a:buChar char="•"/>
            </a:pPr>
            <a:r>
              <a:rPr lang="en-US" sz="1800" b="0">
                <a:solidFill>
                  <a:srgbClr val="282828"/>
                </a:solidFill>
                <a:latin typeface="Aptos"/>
              </a:rPr>
              <a:t>Standard tee provides branch connection same size as run</a:t>
            </a:r>
          </a:p>
          <a:p>
            <a:pPr>
              <a:buFont typeface="Arial"/>
              <a:buChar char="•"/>
            </a:pPr>
            <a:r>
              <a:rPr lang="en-US" sz="1800" b="0">
                <a:solidFill>
                  <a:srgbClr val="282828"/>
                </a:solidFill>
                <a:latin typeface="Aptos"/>
              </a:rPr>
              <a:t>Used where piping system must divide flow into two or more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10972800" cy="365760"/>
          </a:xfrm>
          <a:prstGeom prst="rect">
            <a:avLst/>
          </a:prstGeom>
        </p:spPr>
        <p:txBody>
          <a:bodyPr rtlCol="0" anchor="t"/>
          <a:lstStyle/>
          <a:p>
            <a:pPr algn="l">
              <a:defRPr/>
            </a:pPr>
            <a:r>
              <a:rPr lang="en-US" sz="2500" b="1" i="0">
                <a:solidFill>
                  <a:srgbClr val="1F497D"/>
                </a:solidFill>
                <a:latin typeface="Aptos Display"/>
              </a:rPr>
              <a:t>Cross Fitting</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19: Fittings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Branch fitting with four openings</a:t>
            </a:r>
            <a:endParaRPr lang="en-US" sz="1100"/>
          </a:p>
        </p:txBody>
      </p:sp>
      <p:pic>
        <p:nvPicPr>
          <p:cNvPr id="5" name="Picture 5"/>
          <p:cNvPicPr>
            <a:picLocks noChangeAspect="1"/>
          </p:cNvPicPr>
          <p:nvPr/>
        </p:nvPicPr>
        <p:blipFill>
          <a:blip r:embed="rId2"/>
          <a:stretch>
            <a:fillRect/>
          </a:stretch>
        </p:blipFill>
        <p:spPr>
          <a:xfrm>
            <a:off x="7390965" y="1645920"/>
            <a:ext cx="3688951" cy="3291840"/>
          </a:xfrm>
          <a:prstGeom prst="rect">
            <a:avLst/>
          </a:prstGeom>
        </p:spPr>
      </p:pic>
      <p:sp>
        <p:nvSpPr>
          <p:cNvPr id="6" name="AutoShape 6"/>
          <p:cNvSpPr/>
          <p:nvPr/>
        </p:nvSpPr>
        <p:spPr>
          <a:xfrm>
            <a:off x="274320" y="1645920"/>
            <a:ext cx="6400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Has four openings instead of three</a:t>
            </a:r>
            <a:endParaRPr lang="en-US"/>
          </a:p>
          <a:p>
            <a:pPr>
              <a:buFont typeface="Arial"/>
              <a:buChar char="•"/>
            </a:pPr>
            <a:r>
              <a:rPr lang="en-US" sz="1800" b="0">
                <a:solidFill>
                  <a:srgbClr val="282828"/>
                </a:solidFill>
                <a:latin typeface="Aptos"/>
              </a:rPr>
              <a:t>Used when multiple branch connections required from single location</a:t>
            </a:r>
          </a:p>
          <a:p>
            <a:pPr>
              <a:buFont typeface="Arial"/>
              <a:buChar char="•"/>
            </a:pPr>
            <a:r>
              <a:rPr lang="en-US" sz="1800" b="0">
                <a:solidFill>
                  <a:srgbClr val="282828"/>
                </a:solidFill>
                <a:latin typeface="Aptos"/>
              </a:rPr>
              <a:t>Less common than tee fitting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4093</Words>
  <Application>Microsoft Office PowerPoint</Application>
  <PresentationFormat>Custom</PresentationFormat>
  <Paragraphs>639</Paragraphs>
  <Slides>71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Aptos</vt:lpstr>
      <vt:lpstr>Aptos Body</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Gerald Dueck</cp:lastModifiedBy>
  <cp:revision>1</cp:revision>
  <dcterms:created xsi:type="dcterms:W3CDTF">2006-08-16T00:00:00Z</dcterms:created>
  <dcterms:modified xsi:type="dcterms:W3CDTF">2026-08-19T18:57:31Z</dcterms:modified>
</cp:coreProperties>
</file>