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5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delSld modSld">
      <pc:chgData name="Gerald Dueck" userId="ce5112bc0a128d3a" providerId="LiveId" clId="{E19E3638-7C51-45EF-AA9B-DE43B6D9E2D8}" dt="2026-08-19T16:02:40.713" v="73" actId="47"/>
      <pc:docMkLst>
        <pc:docMk/>
      </pc:docMkLst>
      <pc:sldChg chg="addSp delSp modSp mod">
        <pc:chgData name="Gerald Dueck" userId="ce5112bc0a128d3a" providerId="LiveId" clId="{E19E3638-7C51-45EF-AA9B-DE43B6D9E2D8}" dt="2026-08-19T16:00:18.877" v="52" actId="12"/>
        <pc:sldMkLst>
          <pc:docMk/>
          <pc:sldMk cId="0" sldId="258"/>
        </pc:sldMkLst>
        <pc:spChg chg="mod">
          <ac:chgData name="Gerald Dueck" userId="ce5112bc0a128d3a" providerId="LiveId" clId="{E19E3638-7C51-45EF-AA9B-DE43B6D9E2D8}" dt="2026-08-19T16:00:09.485" v="50" actId="12"/>
          <ac:spMkLst>
            <pc:docMk/>
            <pc:sldMk cId="0" sldId="258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6:00:18.877" v="52" actId="12"/>
          <ac:spMkLst>
            <pc:docMk/>
            <pc:sldMk cId="0" sldId="258"/>
            <ac:spMk id="7" creationId="{00000000-0000-0000-0000-000000000000}"/>
          </ac:spMkLst>
        </pc:spChg>
        <pc:picChg chg="del">
          <ac:chgData name="Gerald Dueck" userId="ce5112bc0a128d3a" providerId="LiveId" clId="{E19E3638-7C51-45EF-AA9B-DE43B6D9E2D8}" dt="2026-08-19T15:52:58.913" v="5" actId="478"/>
          <ac:picMkLst>
            <pc:docMk/>
            <pc:sldMk cId="0" sldId="258"/>
            <ac:picMk id="5" creationId="{00000000-0000-0000-0000-000000000000}"/>
          </ac:picMkLst>
        </pc:picChg>
        <pc:picChg chg="add del">
          <ac:chgData name="Gerald Dueck" userId="ce5112bc0a128d3a" providerId="LiveId" clId="{E19E3638-7C51-45EF-AA9B-DE43B6D9E2D8}" dt="2026-08-19T15:35:17.437" v="1" actId="478"/>
          <ac:picMkLst>
            <pc:docMk/>
            <pc:sldMk cId="0" sldId="258"/>
            <ac:picMk id="9" creationId="{15CEBDCF-2188-85AA-75E3-B0EFADB93E25}"/>
          </ac:picMkLst>
        </pc:picChg>
        <pc:picChg chg="add del mod">
          <ac:chgData name="Gerald Dueck" userId="ce5112bc0a128d3a" providerId="LiveId" clId="{E19E3638-7C51-45EF-AA9B-DE43B6D9E2D8}" dt="2026-08-19T15:50:16.602" v="3" actId="478"/>
          <ac:picMkLst>
            <pc:docMk/>
            <pc:sldMk cId="0" sldId="258"/>
            <ac:picMk id="11" creationId="{A100062C-EE29-A9E7-E3BC-A6B388DF367A}"/>
          </ac:picMkLst>
        </pc:picChg>
        <pc:picChg chg="add mod">
          <ac:chgData name="Gerald Dueck" userId="ce5112bc0a128d3a" providerId="LiveId" clId="{E19E3638-7C51-45EF-AA9B-DE43B6D9E2D8}" dt="2026-08-19T15:53:07.763" v="7" actId="14100"/>
          <ac:picMkLst>
            <pc:docMk/>
            <pc:sldMk cId="0" sldId="258"/>
            <ac:picMk id="13" creationId="{7BBE3BB1-F5B5-FD4B-7CF8-732EF6746B9D}"/>
          </ac:picMkLst>
        </pc:picChg>
      </pc:sldChg>
      <pc:sldChg chg="modSp mod">
        <pc:chgData name="Gerald Dueck" userId="ce5112bc0a128d3a" providerId="LiveId" clId="{E19E3638-7C51-45EF-AA9B-DE43B6D9E2D8}" dt="2026-08-19T16:01:16.444" v="70" actId="12"/>
        <pc:sldMkLst>
          <pc:docMk/>
          <pc:sldMk cId="0" sldId="259"/>
        </pc:sldMkLst>
        <pc:spChg chg="mod">
          <ac:chgData name="Gerald Dueck" userId="ce5112bc0a128d3a" providerId="LiveId" clId="{E19E3638-7C51-45EF-AA9B-DE43B6D9E2D8}" dt="2026-08-19T16:01:11.981" v="68" actId="12"/>
          <ac:spMkLst>
            <pc:docMk/>
            <pc:sldMk cId="0" sldId="25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9T16:01:16.444" v="70" actId="12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5:53:35.519" v="9" actId="14100"/>
        <pc:sldMkLst>
          <pc:docMk/>
          <pc:sldMk cId="0" sldId="260"/>
        </pc:sldMkLst>
        <pc:picChg chg="mod">
          <ac:chgData name="Gerald Dueck" userId="ce5112bc0a128d3a" providerId="LiveId" clId="{E19E3638-7C51-45EF-AA9B-DE43B6D9E2D8}" dt="2026-08-19T15:53:35.519" v="9" actId="14100"/>
          <ac:picMkLst>
            <pc:docMk/>
            <pc:sldMk cId="0" sldId="260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5:54:26.479" v="14" actId="14100"/>
        <pc:sldMkLst>
          <pc:docMk/>
          <pc:sldMk cId="0" sldId="269"/>
        </pc:sldMkLst>
        <pc:spChg chg="mod">
          <ac:chgData name="Gerald Dueck" userId="ce5112bc0a128d3a" providerId="LiveId" clId="{E19E3638-7C51-45EF-AA9B-DE43B6D9E2D8}" dt="2026-08-19T15:54:26.479" v="14" actId="14100"/>
          <ac:spMkLst>
            <pc:docMk/>
            <pc:sldMk cId="0" sldId="269"/>
            <ac:spMk id="6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5:54:17.630" v="12" actId="14100"/>
          <ac:picMkLst>
            <pc:docMk/>
            <pc:sldMk cId="0" sldId="269"/>
            <ac:picMk id="5" creationId="{00000000-0000-0000-0000-000000000000}"/>
          </ac:picMkLst>
        </pc:picChg>
      </pc:sldChg>
      <pc:sldChg chg="addSp modSp mod">
        <pc:chgData name="Gerald Dueck" userId="ce5112bc0a128d3a" providerId="LiveId" clId="{E19E3638-7C51-45EF-AA9B-DE43B6D9E2D8}" dt="2026-08-19T15:55:00.681" v="17" actId="1076"/>
        <pc:sldMkLst>
          <pc:docMk/>
          <pc:sldMk cId="0" sldId="270"/>
        </pc:sldMkLst>
        <pc:spChg chg="add mod">
          <ac:chgData name="Gerald Dueck" userId="ce5112bc0a128d3a" providerId="LiveId" clId="{E19E3638-7C51-45EF-AA9B-DE43B6D9E2D8}" dt="2026-08-19T15:55:00.681" v="17" actId="1076"/>
          <ac:spMkLst>
            <pc:docMk/>
            <pc:sldMk cId="0" sldId="270"/>
            <ac:spMk id="9" creationId="{C5A85CF3-F2A0-B6A1-C0A2-50177F4922C1}"/>
          </ac:spMkLst>
        </pc:spChg>
      </pc:sldChg>
      <pc:sldChg chg="del">
        <pc:chgData name="Gerald Dueck" userId="ce5112bc0a128d3a" providerId="LiveId" clId="{E19E3638-7C51-45EF-AA9B-DE43B6D9E2D8}" dt="2026-08-19T15:54:52.766" v="16" actId="47"/>
        <pc:sldMkLst>
          <pc:docMk/>
          <pc:sldMk cId="0" sldId="271"/>
        </pc:sldMkLst>
      </pc:sldChg>
      <pc:sldChg chg="modSp mod">
        <pc:chgData name="Gerald Dueck" userId="ce5112bc0a128d3a" providerId="LiveId" clId="{E19E3638-7C51-45EF-AA9B-DE43B6D9E2D8}" dt="2026-08-19T15:59:21.460" v="48" actId="14100"/>
        <pc:sldMkLst>
          <pc:docMk/>
          <pc:sldMk cId="0" sldId="274"/>
        </pc:sldMkLst>
        <pc:spChg chg="mod">
          <ac:chgData name="Gerald Dueck" userId="ce5112bc0a128d3a" providerId="LiveId" clId="{E19E3638-7C51-45EF-AA9B-DE43B6D9E2D8}" dt="2026-08-19T15:59:21.460" v="48" actId="14100"/>
          <ac:spMkLst>
            <pc:docMk/>
            <pc:sldMk cId="0" sldId="274"/>
            <ac:spMk id="7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9T15:56:24.339" v="28" actId="1076"/>
        <pc:sldMkLst>
          <pc:docMk/>
          <pc:sldMk cId="0" sldId="275"/>
        </pc:sldMkLst>
        <pc:spChg chg="mod">
          <ac:chgData name="Gerald Dueck" userId="ce5112bc0a128d3a" providerId="LiveId" clId="{E19E3638-7C51-45EF-AA9B-DE43B6D9E2D8}" dt="2026-08-19T15:55:31.782" v="21" actId="14100"/>
          <ac:spMkLst>
            <pc:docMk/>
            <pc:sldMk cId="0" sldId="275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9T15:55:35.468" v="22" actId="1076"/>
          <ac:spMkLst>
            <pc:docMk/>
            <pc:sldMk cId="0" sldId="275"/>
            <ac:spMk id="8" creationId="{00000000-0000-0000-0000-000000000000}"/>
          </ac:spMkLst>
        </pc:spChg>
        <pc:picChg chg="del">
          <ac:chgData name="Gerald Dueck" userId="ce5112bc0a128d3a" providerId="LiveId" clId="{E19E3638-7C51-45EF-AA9B-DE43B6D9E2D8}" dt="2026-08-19T15:55:55.984" v="24" actId="478"/>
          <ac:picMkLst>
            <pc:docMk/>
            <pc:sldMk cId="0" sldId="275"/>
            <ac:picMk id="5" creationId="{00000000-0000-0000-0000-000000000000}"/>
          </ac:picMkLst>
        </pc:picChg>
        <pc:picChg chg="add mod">
          <ac:chgData name="Gerald Dueck" userId="ce5112bc0a128d3a" providerId="LiveId" clId="{E19E3638-7C51-45EF-AA9B-DE43B6D9E2D8}" dt="2026-08-19T15:56:24.339" v="28" actId="1076"/>
          <ac:picMkLst>
            <pc:docMk/>
            <pc:sldMk cId="0" sldId="275"/>
            <ac:picMk id="10" creationId="{DAC83B6E-41DB-9E54-7D04-D162CC2EB11C}"/>
          </ac:picMkLst>
        </pc:picChg>
      </pc:sldChg>
      <pc:sldChg chg="modSp mod">
        <pc:chgData name="Gerald Dueck" userId="ce5112bc0a128d3a" providerId="LiveId" clId="{E19E3638-7C51-45EF-AA9B-DE43B6D9E2D8}" dt="2026-08-19T15:56:53.249" v="29" actId="14100"/>
        <pc:sldMkLst>
          <pc:docMk/>
          <pc:sldMk cId="0" sldId="276"/>
        </pc:sldMkLst>
        <pc:spChg chg="mod">
          <ac:chgData name="Gerald Dueck" userId="ce5112bc0a128d3a" providerId="LiveId" clId="{E19E3638-7C51-45EF-AA9B-DE43B6D9E2D8}" dt="2026-08-19T15:56:53.249" v="29" actId="14100"/>
          <ac:spMkLst>
            <pc:docMk/>
            <pc:sldMk cId="0" sldId="276"/>
            <ac:spMk id="8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5:57:20.990" v="33" actId="1076"/>
        <pc:sldMkLst>
          <pc:docMk/>
          <pc:sldMk cId="0" sldId="277"/>
        </pc:sldMkLst>
        <pc:spChg chg="mod">
          <ac:chgData name="Gerald Dueck" userId="ce5112bc0a128d3a" providerId="LiveId" clId="{E19E3638-7C51-45EF-AA9B-DE43B6D9E2D8}" dt="2026-08-19T15:57:10.199" v="31" actId="14100"/>
          <ac:spMkLst>
            <pc:docMk/>
            <pc:sldMk cId="0" sldId="277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5:57:20.990" v="33" actId="1076"/>
          <ac:spMkLst>
            <pc:docMk/>
            <pc:sldMk cId="0" sldId="277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9T15:57:06.211" v="30" actId="14100"/>
          <ac:spMkLst>
            <pc:docMk/>
            <pc:sldMk cId="0" sldId="277"/>
            <ac:spMk id="8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9T15:58:14.639" v="42" actId="14100"/>
        <pc:sldMkLst>
          <pc:docMk/>
          <pc:sldMk cId="0" sldId="279"/>
        </pc:sldMkLst>
        <pc:spChg chg="mod">
          <ac:chgData name="Gerald Dueck" userId="ce5112bc0a128d3a" providerId="LiveId" clId="{E19E3638-7C51-45EF-AA9B-DE43B6D9E2D8}" dt="2026-08-19T15:58:14.639" v="42" actId="14100"/>
          <ac:spMkLst>
            <pc:docMk/>
            <pc:sldMk cId="0" sldId="279"/>
            <ac:spMk id="8" creationId="{00000000-0000-0000-0000-000000000000}"/>
          </ac:spMkLst>
        </pc:spChg>
        <pc:picChg chg="del">
          <ac:chgData name="Gerald Dueck" userId="ce5112bc0a128d3a" providerId="LiveId" clId="{E19E3638-7C51-45EF-AA9B-DE43B6D9E2D8}" dt="2026-08-19T15:57:51.629" v="37" actId="478"/>
          <ac:picMkLst>
            <pc:docMk/>
            <pc:sldMk cId="0" sldId="279"/>
            <ac:picMk id="5" creationId="{00000000-0000-0000-0000-000000000000}"/>
          </ac:picMkLst>
        </pc:picChg>
        <pc:picChg chg="add mod">
          <ac:chgData name="Gerald Dueck" userId="ce5112bc0a128d3a" providerId="LiveId" clId="{E19E3638-7C51-45EF-AA9B-DE43B6D9E2D8}" dt="2026-08-19T15:58:04.929" v="40" actId="1076"/>
          <ac:picMkLst>
            <pc:docMk/>
            <pc:sldMk cId="0" sldId="279"/>
            <ac:picMk id="10" creationId="{ABB945A3-3C4D-E42A-829B-B3AF38AEB93D}"/>
          </ac:picMkLst>
        </pc:picChg>
      </pc:sldChg>
      <pc:sldChg chg="modSp mod">
        <pc:chgData name="Gerald Dueck" userId="ce5112bc0a128d3a" providerId="LiveId" clId="{E19E3638-7C51-45EF-AA9B-DE43B6D9E2D8}" dt="2026-08-19T15:58:49.790" v="47" actId="1035"/>
        <pc:sldMkLst>
          <pc:docMk/>
          <pc:sldMk cId="0" sldId="280"/>
        </pc:sldMkLst>
        <pc:spChg chg="mod">
          <ac:chgData name="Gerald Dueck" userId="ce5112bc0a128d3a" providerId="LiveId" clId="{E19E3638-7C51-45EF-AA9B-DE43B6D9E2D8}" dt="2026-08-19T15:58:49.790" v="47" actId="1035"/>
          <ac:spMkLst>
            <pc:docMk/>
            <pc:sldMk cId="0" sldId="280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5:58:49.790" v="47" actId="1035"/>
          <ac:spMkLst>
            <pc:docMk/>
            <pc:sldMk cId="0" sldId="280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9T15:58:49.790" v="47" actId="1035"/>
          <ac:spMkLst>
            <pc:docMk/>
            <pc:sldMk cId="0" sldId="280"/>
            <ac:spMk id="8" creationId="{00000000-0000-0000-0000-000000000000}"/>
          </ac:spMkLst>
        </pc:spChg>
      </pc:sldChg>
      <pc:sldChg chg="addSp modSp mod">
        <pc:chgData name="Gerald Dueck" userId="ce5112bc0a128d3a" providerId="LiveId" clId="{E19E3638-7C51-45EF-AA9B-DE43B6D9E2D8}" dt="2026-08-19T16:02:26.196" v="72" actId="1076"/>
        <pc:sldMkLst>
          <pc:docMk/>
          <pc:sldMk cId="0" sldId="283"/>
        </pc:sldMkLst>
        <pc:spChg chg="add mod">
          <ac:chgData name="Gerald Dueck" userId="ce5112bc0a128d3a" providerId="LiveId" clId="{E19E3638-7C51-45EF-AA9B-DE43B6D9E2D8}" dt="2026-08-19T16:02:26.196" v="72" actId="1076"/>
          <ac:spMkLst>
            <pc:docMk/>
            <pc:sldMk cId="0" sldId="283"/>
            <ac:spMk id="9" creationId="{032E48CA-D1FA-FB2F-ACB0-C23D947263A4}"/>
          </ac:spMkLst>
        </pc:spChg>
      </pc:sldChg>
      <pc:sldChg chg="del">
        <pc:chgData name="Gerald Dueck" userId="ce5112bc0a128d3a" providerId="LiveId" clId="{E19E3638-7C51-45EF-AA9B-DE43B6D9E2D8}" dt="2026-08-19T16:02:40.713" v="73" actId="47"/>
        <pc:sldMkLst>
          <pc:docMk/>
          <pc:sldMk cId="0" sldId="28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Overview: Engine Types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Historical development and operation of steam engines from reciprocating to compound designs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engines converted heat energy into continuous mechanical power on large scale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Operation based on fundamental principle: steam pressure on piston converts to rotary motion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Expansive working: steam continues pushing piston after admission valve closes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indicator: instrument recording cylinder pressure throughout piston cycle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Compound engines divide expansion among multiple cylinders for greater efficiency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Expansion: Continued Work from Expanding Steam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Period when trapped steam continues pushing piston as pressure decreases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Following cut-off, steam expands as piston continues toward end of cylinder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and temperature decrease during expansion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continues exerting force and producing useful work despite lower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Curved upper portion of indicator diagram represents steam expansion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Ability of expanding steam to continue performing work after admission stopped is key to engine efficiency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Allows engine to extract more work from same quantity of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Reduces fuel and water consumption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Exhaust Release: Depressurizing the Cylinder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Event when remaining steam is released near end of piston stroke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Near end of stroke, exhaust valve opens and remaining steam released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Sudden drop in pressure occurs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Event called release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Opening slightly before piston reaches end of stroke reduces back pressure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Reduces pressure opposing return movement of piston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indicator diagram, appears as steep drop on right side of loop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Compression: Preparing for Next Cycle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Final event of piston cycle when trapped steam is compressed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piston begins return stroke, exhaust valve closes before piston reaches end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Small quantity of steam remains trapped within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Trapped steam compressed during final portion of return stroke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Cylinder pressure rises again before fresh steam admitted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Compression cushions piston motion and reduces mechanical shock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Prepares cylinder for next admission of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Lower portion of indicator diagram represents compression process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Complete Piston Cycle: Integration of Five Events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five cycle events combine to convert steam energy to mechanical work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admission, cut-off, expansion, release, and compression form complete piston cycle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Indicator diagram provides convenient visualization of these events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Shows how engine converts energy in steam into useful mechanical work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Cut-off and expansion particularly important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 engine to continue producing work after steam admission stopped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Reduce steam consumption and improve operating economy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Schematic Indicator Diagram: Events in Position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Visualization of indicator diagram events mapped to piston position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518" y="1645920"/>
            <a:ext cx="5763703" cy="445008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474853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Places indicator diagram directly on engine cylinder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Allows association of diagram events with physical piston position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Shows operation of valves relative to piston location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Aids understanding of cycle events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Expansive Working: The Core Principle of Efficiency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Fundamental principle enabling steam engines to extract maximum work per pound of steam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Expansive working: ability of expanding steam to continue performing work after admission stopped</a:t>
            </a:r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74320" y="237744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Simple solution would admit steam throughout entire stroke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Would produce large force but consume large steam quantity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More economical approach: cut-off after 25% to 33% of stroke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Trapped steam expands and continues pushing piston to end of stroke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931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Although pressure falls during expansion, steam continues exerting force and performing work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 extracts additional work from steam already admitted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Reduces fuel and water consumption per unit of power produced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5A85CF3-F2A0-B6A1-C0A2-50177F4922C1}"/>
              </a:ext>
            </a:extLst>
          </p:cNvPr>
          <p:cNvSpPr/>
          <p:nvPr/>
        </p:nvSpPr>
        <p:spPr>
          <a:xfrm>
            <a:off x="274320" y="5638800"/>
            <a:ext cx="10972800" cy="86868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145014"/>
                </a:solidFill>
                <a:latin typeface="Aptos"/>
              </a:rPr>
              <a:t>Expansive working allows steam engines to obtain more useful work from each pound of steam by allowing pressure-reduced steam to continue pushing the piston after admission has ceased.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Temperature Changes During Steam Expansion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Thermodynamic behavior of steam as it expands in cylinder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steam expands, pressure decreases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Temperature also decreases as energy transferred to piston as mechanical work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Very little heat exchanged between steam and surroundings during expansion period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Engineers describe as adiabatic expansion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Adiabatic expansion: process where steam performs work while losing little or no heat to outside environment</a:t>
            </a:r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enters cylinder at relatively high temperature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Leaves at lower temperature after expansion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Cylinder Temperature Cycling: A Major Inefficiency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Source of energy waste from repeated heating and cooling of cylinder walls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During admission, hot incoming steam heats cylinder walls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During expansion and exhaust, cooler steam allows walls to cool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Continual cycle of heating and cooling occurs with every stroke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repeatedly transferred into and out of metal cylinder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converted to heat rather than useful work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Heating and cooling of cylinder one of principal sources of inefficiency in simple engine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780000"/>
                </a:solidFill>
                <a:latin typeface="Aptos"/>
              </a:rPr>
              <a:t>The repeated heating and cooling of cylinder walls during each piston stroke represents a significant waste of energy in simple steam engines, as heat energy is dissipated rather than converted to mechanical work.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Economy versus Smoothness Trade-Off in Engine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Design compromise between steam economy and uniform turning effort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Early cut-off improves economy: more work obtained from each pound of steam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Trade-off: steam pressure falls during expansion, force decreases throughout stroke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Turning moment (torque) on crankshaft becomes less uniform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 smooth variations, steam engines rely on flywheel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Flywheel stores energy during stronger portions of cycle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Releases energy during weaker portions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Engines with very early cut-off require larger flywheels to maintain steady speed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10058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engineers faced compromise: early cut-off reduced consumption but increased turning effort variation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Much of steam engine development history: attempt to achieve both good economy and smooth operation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Uniflow Engine: Reducing Cylinder Temperature Variations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 design that minimizes temperature cycling within cylinder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Uniflow engine: design where steam enters at cylinder ends, exhausts through central ports, traveling in one direction rather than alternating</a:t>
            </a:r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274320" y="2926080"/>
            <a:ext cx="6400800" cy="21031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Addresses inefficiency of conventional engines where hot incoming steam and cooler exhaust pass through same regions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Conceptually: two half-cylinders sharing common exhaust region at center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enters through inlet valves near cylinder ends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Exhausts through ports near center of cylinder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120640"/>
            <a:ext cx="10158730" cy="1645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Unlike double-acting engine with alternating admission and exhaust at both ends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 uniflow, steam always travels same direction: from hot ends toward cooler central exhaust ports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Ends remain relatively hot while central exhaust region remains relatively cool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Temperature variations within cylinder reduced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C83B6E-41DB-9E54-7D04-D162CC2EB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925" y="1614011"/>
            <a:ext cx="5018705" cy="3081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The Aeolipile: Early Steam Technology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Historical significance of the Aeolipile as first known steam-powered device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09" y="1645920"/>
            <a:ext cx="2172262" cy="329184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Described by Hero (Heron) of Alexandria during first century AD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Consisted of hollow sphere mounted to rotate freely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from boiler escaped through bent nozzles, causing sphere to spin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Demonstrated that steam could produce motion nearly 2000 years before Industrial Revolution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02336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Not practical engine: could not perform useful work beyond own rotation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Not connected to machinery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Led to development of practical reciprocating steam engine using piston within cylinder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Compound Engine: Dividing Expansion Among Multiple Cylinders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Development of compound engines to improve steam economy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Compound engine: engine that passes steam through multiple cylinders, expanding progressively as pressure decreases</a:t>
            </a:r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Double-acting simple engine uses single cylinder for admission, expansion, and exhaust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steam expands, pressure and temperature decrease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Large temperature range between admission and exhaust causes repeated heating and cooling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931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Solution: divide expansion process into stages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High-pressure steam enters small high-pressure (HP)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After doing work, steam passes to larger low-pressure (LP)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Additional expansion occurs before exhaust to atmosphere or condenser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486400"/>
            <a:ext cx="10972800" cy="11887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Purpose not simply to add cylinders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Purpose to obtain more useful work from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Reduce cylinder temperature variations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Improve overall economy of engine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Cross-Compound Engine: Side-by-Side Configuration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Compound engine arrangement with separate crank throws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398" y="1645920"/>
            <a:ext cx="3694085" cy="329184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17830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High-pressure and low-pressure cylinders mounted side by side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Drive separate crank throws on common crankshaft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enters small high-pressure cylinder, partially expands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Passes to larger low-pressure cylinder where expansion continues before exhaust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540760"/>
            <a:ext cx="6400800" cy="13258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Low-pressure cylinder larger than high-pressure cylinder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occupies greater volume after expansion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Can be recognized by two separate cylinders and connecting rods on different crank throws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029200"/>
            <a:ext cx="6400800" cy="1645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Distributes turning effort more evenly around crankshaft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Provides smoother operation than single-cylinder engine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Popular arrangement for stationary and marine service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Combined improved economy with straightforward mechanical construction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Tandem Compound Engine: Inline Configuration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Compound engine with cylinders on common centerline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258991"/>
            <a:ext cx="4572000" cy="2065697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High-pressure (HP) and low-pressure (LP) cylinders arranged in line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Share common piston rod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Both pistons drive same connecting rod and crankshaft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0040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High-pressure steam enters smaller HP cylinder, does work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Partially expanded steam passes directly to larger LP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Expansion continues before exhaust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path: Boiler → HP Cylinder → LP Cylinder → Exhaust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75488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Unlike cross-compound, uses single connecting rod and crank throw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Results in more compact engine with fewer moving parts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Forces from HP and LP pistons combine before reaching crankshaft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Triple-Expansion Engine: Three-Stage Expansion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 dividing expansion among three progressively larger cylinders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boiler pressures increased, greater economy achieved by expanding steam in three stages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Result: triple-expansion engine, one of most successful steam-engine designs ever built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passes through three cylinders of progressively increasing size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749040"/>
            <a:ext cx="6400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High-Pressure (HP) Cylinder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Intermediate-Pressure (IP)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Low-Pressure (LP) Cylinder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029200"/>
            <a:ext cx="8329930" cy="1645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High-pressure steam from boiler enters HP cylinder, performs work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Partially expanded steam passes to IP cylinder, further expansion occurs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enters LP cylinder where last stage of expansion takes place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Exhausted to condenser or, in some cases, directly to atmosphere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path: Boiler → HP Cylinder → IP Cylinder → LP Cylinder → Exhaust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B945A3-3C4D-E42A-829B-B3AF38AEB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187" y="1645920"/>
            <a:ext cx="4334933" cy="31699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Vauclain Compound: Compact Locomotive Compounding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Specialized compound arrangement for railway locomotive service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741932"/>
            <a:ext cx="4572000" cy="3099816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44780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Developed by Baldwin Locomotive Works as compact method of compound expansion for locomotives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Differs from conventional cross-compound engine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High-pressure (HP) and low-pressure (LP) cylinders stacked above one another on each side of locomotive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76600"/>
            <a:ext cx="6400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Two pistons share common crosshead and drive single connecting rod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High-pressure steam enters smaller HP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After partial expansion, steam directed to larger LP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Additional expansion before exhaust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path: Boiler → HP Cylinder → LP Cylinder → Exhaust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379720"/>
            <a:ext cx="11247120" cy="12801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Combines advantages of tandem and cross-compound engines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Cylinders closely grouped, producing compact installation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Suitable for locomotive service where space between frame rails limited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Widely used during late nineteenth century by railways seeking improved fuel economy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Quadruple-Expansion Engine: Four-Stage Expansion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Most highly developed form of reciprocating compound steam engine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861" y="1645920"/>
            <a:ext cx="1933158" cy="329184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steam pressures increased, engineers sought even greater economy by four-stage expansion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Quadruple-expansion engine: most highly developed reciprocating compound steam engine form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passes through four cylinders of progressively increasing size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74904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High-Pressure (HP)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First Intermediate-Pressure (IP)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Second Intermediate-Pressure (IP)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Low-Pressure (LP)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3035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path: Boiler → HP → IP → IP → LP → Exhaust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cylinder larger than previous because steam occupies increasingly greater volume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Example engine by Fleming &amp; Ferguson of Paisley: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Context: Steam-Engine Catechisms as Technical Instruction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Pedagogical method for technical education in nineteenth-century engineering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Many nineteenth and early twentieth-century engineering manuals written as catechism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Format: series of questions and answers intended for memorization and discussion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Reflected apprenticeship system through which many engineers learned trade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Goal: not merely provide information but establish shared technical vocabulary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Apprentices reviewed questions and answers repeatedly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Learned both terminology and principles needed to operate and maintain steam machinery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Nehemiah Hawkins' Steam Engine Catechism and Steam Indicator Catechism among best-known examples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Represented effective method for practical technical instruction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Summary: Evolution of Steam-Engine Efficiency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Overview of progression from early to advanced steam-engine designs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From Aeolipile of Hero to refined uniflow engine, history of steam engine largely history of improving steam expansion use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Engineers progressively learned to obtain more work from each pound of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Reduced fuel consumption and mechanical losses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engines appeared in many configurations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Underlying objective remained constant: convert as much heat energy as possible into mechanical work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Before steam was exhausted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Key developments: early cut-off, expansive working, compound expansion, uniflow principle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 important steps toward goal of extracting more work from each pound of steam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032E48CA-D1FA-FB2F-ACB0-C23D947263A4}"/>
              </a:ext>
            </a:extLst>
          </p:cNvPr>
          <p:cNvSpPr/>
          <p:nvPr/>
        </p:nvSpPr>
        <p:spPr>
          <a:xfrm>
            <a:off x="274320" y="5565140"/>
            <a:ext cx="10972800" cy="114300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145014"/>
                </a:solidFill>
                <a:latin typeface="Aptos"/>
              </a:rPr>
              <a:t>The history of steam-engine development represents a continuous effort to extract more useful work from each pound of steam through understanding and refinement of expansion processes, achieving both improved economy and smoother operation.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Double-Acting Simple Steam Engine: Components and Operation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Structure and operation of the fundamental reciprocating steam engine design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Basic form of reciprocating steam engine from which many designs developed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acts alternately on both sides of piston, producing power during outward and return strokes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Principal components: cylinder, piston, piston rod, connecting rod, crankshaft, flywheel, steam valve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749040"/>
            <a:ext cx="6400800" cy="29260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from boiler enters cylinder through ports controlled by valve mechanism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pressure acts on one side of piston, moving it through cylinder and turning crankshaft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Spent steam on opposite side released through exhaust 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Near end of stroke, valve mechanism changes 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 admitted to opposite piston side while first side opens to exhaust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Piston reverses direction and process repeats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BE3BB1-F5B5-FD4B-7CF8-732EF6746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188" y="1842135"/>
            <a:ext cx="5248461" cy="34156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Power Stroke Frequency: Steam vs Internal-Combustion Engines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Comparison of power delivery frequency between engine types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5146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Four-stroke internal-combustion engine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One power stroke per two revolutions of crankshaft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Remaining strokes used for intake, compression, and exhaust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Two-stroke internal-combustion engine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One power stroke per revolution of crankshaft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Double-acting steam engine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One power stroke per 1/2 revolution of crankshaft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Each piston stroke corresponds to one-half revolution of crankshaft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429768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Frequent application of power explains smooth operation of steam engines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Reduces size of flywheel needed to carry engine through non-power-producing portions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The Steam Indicator: Measuring Cylinder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Instrument for recording and analyzing cylinder pressure throughout piston cycle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442" y="1645920"/>
            <a:ext cx="4135328" cy="422148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Instruments date back to James Watt in late 18th century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Charles Richards developed improved design about hundred years later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Transforms engine operation from guesswork into measurable engineering process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474720"/>
            <a:ext cx="6400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Connected to engine cylinder by small pipe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Spring-loaded piston moves in response to cylinder pressure changes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Mechanism driven from engine crosshead moves pencil horizontally proportional to piston position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Resulting diagram records cylinder pressure against piston travel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Indicator Diagram: Visualization of Engine Operation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Graphical representation of cylinder pressure changes during piston cycle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Graphical record called indicator diagram or indicator card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Sheet of paper wraps around oscillating drum moving with piston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Pencil rests against paper, moves up and down with steam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Combined motions trace closed loop as piston travels through stroke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Horizontal direction: piston position within cylinder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Vertical direction: steam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Shape of loop reveals events occurring during piston cycle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Provides valuable information about engine operation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7548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Used to evaluate performance, adjust valve settings, diagnose problems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Compares efficiency of different engine designs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steam engineers, one of most important tools for understanding cylinder operation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Principal Events of the Steam Engine Cycle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Five key events recorded by indicator diagram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admission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cut-off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Expansion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Exhaust release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Compression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These events explain how steam engine obtains useful work from expanding steam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Form foundation for understanding compound and multiple-expansion engines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Cut-off and expansion particularly important for efficient operation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Admission: Beginning the Power Stroke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First event of piston cycle when steam enters cylinder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beginning of stroke, admission valve opens and high-pressure steam enters cylinder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rises rapidly and acts on piston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Produces force required to move piston and turn crankshaft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 indicator diagram, appears as near-vertical rise at left side of loop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Cut-Off and Expansive Working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22: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Process of trapping steam to continue performing work after admission stops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After piston travels portion of stroke, admission valve closes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No additional steam enters cylinder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Trapped steam continues pushing piston: process called cut-off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Marks beginning of expansive working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Cut-off position one of most important adjustments affecting engine performance and economy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Typical cut-off occurs between one-quarter and one-third of piston stroke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Allows engine to obtain more useful work from same quantity of steam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2832</Words>
  <Application>Microsoft Office PowerPoint</Application>
  <PresentationFormat>Custom</PresentationFormat>
  <Paragraphs>303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2026-08-19T16:02:49Z</dcterms:modified>
</cp:coreProperties>
</file>