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73" r:id="rId9"/>
    <p:sldId id="262" r:id="rId10"/>
    <p:sldId id="263" r:id="rId11"/>
    <p:sldId id="28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4526E0-AFB0-4FFF-AA0C-4E640B3C0760}" v="1" dt="2026-08-16T04:53:14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78" y="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addSld modSld">
      <pc:chgData name="Gerald Dueck" userId="ce5112bc0a128d3a" providerId="LiveId" clId="{E19E3638-7C51-45EF-AA9B-DE43B6D9E2D8}" dt="2026-08-16T04:57:46.741" v="41" actId="1076"/>
      <pc:docMkLst>
        <pc:docMk/>
      </pc:docMkLst>
      <pc:sldChg chg="modSp mod">
        <pc:chgData name="Gerald Dueck" userId="ce5112bc0a128d3a" providerId="LiveId" clId="{E19E3638-7C51-45EF-AA9B-DE43B6D9E2D8}" dt="2026-08-16T04:45:16.295" v="3" actId="1076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16T04:45:16.295" v="3" actId="1076"/>
          <ac:spMkLst>
            <pc:docMk/>
            <pc:sldMk cId="0" sldId="256"/>
            <ac:spMk id="7" creationId="{00000000-0000-0000-0000-000000000000}"/>
          </ac:spMkLst>
        </pc:spChg>
      </pc:sldChg>
      <pc:sldChg chg="delSp mod">
        <pc:chgData name="Gerald Dueck" userId="ce5112bc0a128d3a" providerId="LiveId" clId="{E19E3638-7C51-45EF-AA9B-DE43B6D9E2D8}" dt="2026-08-16T04:49:33.360" v="4" actId="478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16T04:49:33.360" v="4" actId="478"/>
          <ac:spMkLst>
            <pc:docMk/>
            <pc:sldMk cId="0" sldId="257"/>
            <ac:spMk id="5" creationId="{00000000-0000-0000-0000-000000000000}"/>
          </ac:spMkLst>
        </pc:spChg>
      </pc:sldChg>
      <pc:sldChg chg="delSp mod">
        <pc:chgData name="Gerald Dueck" userId="ce5112bc0a128d3a" providerId="LiveId" clId="{E19E3638-7C51-45EF-AA9B-DE43B6D9E2D8}" dt="2026-08-16T04:50:20.938" v="6" actId="478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16T04:50:20.938" v="6" actId="478"/>
          <ac:spMkLst>
            <pc:docMk/>
            <pc:sldMk cId="0" sldId="259"/>
            <ac:spMk id="8" creationId="{00000000-0000-0000-0000-000000000000}"/>
          </ac:spMkLst>
        </pc:spChg>
        <pc:spChg chg="del">
          <ac:chgData name="Gerald Dueck" userId="ce5112bc0a128d3a" providerId="LiveId" clId="{E19E3638-7C51-45EF-AA9B-DE43B6D9E2D8}" dt="2026-08-16T04:50:20.938" v="6" actId="478"/>
          <ac:spMkLst>
            <pc:docMk/>
            <pc:sldMk cId="0" sldId="259"/>
            <ac:spMk id="9" creationId="{00000000-0000-0000-0000-000000000000}"/>
          </ac:spMkLst>
        </pc:spChg>
      </pc:sldChg>
      <pc:sldChg chg="delSp modSp mod">
        <pc:chgData name="Gerald Dueck" userId="ce5112bc0a128d3a" providerId="LiveId" clId="{E19E3638-7C51-45EF-AA9B-DE43B6D9E2D8}" dt="2026-08-16T04:51:44.040" v="13" actId="478"/>
        <pc:sldMkLst>
          <pc:docMk/>
          <pc:sldMk cId="0" sldId="261"/>
        </pc:sldMkLst>
        <pc:spChg chg="del mod">
          <ac:chgData name="Gerald Dueck" userId="ce5112bc0a128d3a" providerId="LiveId" clId="{E19E3638-7C51-45EF-AA9B-DE43B6D9E2D8}" dt="2026-08-16T04:51:36.687" v="12" actId="478"/>
          <ac:spMkLst>
            <pc:docMk/>
            <pc:sldMk cId="0" sldId="261"/>
            <ac:spMk id="7" creationId="{00000000-0000-0000-0000-000000000000}"/>
          </ac:spMkLst>
        </pc:spChg>
        <pc:spChg chg="del">
          <ac:chgData name="Gerald Dueck" userId="ce5112bc0a128d3a" providerId="LiveId" clId="{E19E3638-7C51-45EF-AA9B-DE43B6D9E2D8}" dt="2026-08-16T04:51:44.040" v="13" actId="478"/>
          <ac:spMkLst>
            <pc:docMk/>
            <pc:sldMk cId="0" sldId="261"/>
            <ac:spMk id="8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0:53.564" v="9" actId="6549"/>
          <ac:spMkLst>
            <pc:docMk/>
            <pc:sldMk cId="0" sldId="261"/>
            <ac:spMk id="9" creationId="{00000000-0000-0000-0000-000000000000}"/>
          </ac:spMkLst>
        </pc:spChg>
      </pc:sldChg>
      <pc:sldChg chg="delSp modSp mod">
        <pc:chgData name="Gerald Dueck" userId="ce5112bc0a128d3a" providerId="LiveId" clId="{E19E3638-7C51-45EF-AA9B-DE43B6D9E2D8}" dt="2026-08-16T04:53:45.978" v="22" actId="14100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16T04:53:22.787" v="20" actId="478"/>
          <ac:spMkLst>
            <pc:docMk/>
            <pc:sldMk cId="0" sldId="263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3:33.200" v="21" actId="14100"/>
          <ac:spMkLst>
            <pc:docMk/>
            <pc:sldMk cId="0" sldId="263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3:45.978" v="22" actId="14100"/>
          <ac:spMkLst>
            <pc:docMk/>
            <pc:sldMk cId="0" sldId="263"/>
            <ac:spMk id="8" creationId="{00000000-0000-0000-0000-000000000000}"/>
          </ac:spMkLst>
        </pc:spChg>
      </pc:sldChg>
      <pc:sldChg chg="addSp modSp mod">
        <pc:chgData name="Gerald Dueck" userId="ce5112bc0a128d3a" providerId="LiveId" clId="{E19E3638-7C51-45EF-AA9B-DE43B6D9E2D8}" dt="2026-08-16T04:55:43.770" v="34" actId="21"/>
        <pc:sldMkLst>
          <pc:docMk/>
          <pc:sldMk cId="0" sldId="265"/>
        </pc:sldMkLst>
        <pc:graphicFrameChg chg="mod modGraphic">
          <ac:chgData name="Gerald Dueck" userId="ce5112bc0a128d3a" providerId="LiveId" clId="{E19E3638-7C51-45EF-AA9B-DE43B6D9E2D8}" dt="2026-08-16T04:55:43.770" v="34" actId="21"/>
          <ac:graphicFrameMkLst>
            <pc:docMk/>
            <pc:sldMk cId="0" sldId="265"/>
            <ac:graphicFrameMk id="6" creationId="{00000000-0000-0000-0000-000000000000}"/>
          </ac:graphicFrameMkLst>
        </pc:graphicFrameChg>
        <pc:graphicFrameChg chg="add mod modGraphic">
          <ac:chgData name="Gerald Dueck" userId="ce5112bc0a128d3a" providerId="LiveId" clId="{E19E3638-7C51-45EF-AA9B-DE43B6D9E2D8}" dt="2026-08-16T04:55:29.990" v="33" actId="21"/>
          <ac:graphicFrameMkLst>
            <pc:docMk/>
            <pc:sldMk cId="0" sldId="265"/>
            <ac:graphicFrameMk id="8" creationId="{8E6F4E30-899B-1CFE-41FB-7F93393654D4}"/>
          </ac:graphicFrameMkLst>
        </pc:graphicFrameChg>
      </pc:sldChg>
      <pc:sldChg chg="delSp modSp mod">
        <pc:chgData name="Gerald Dueck" userId="ce5112bc0a128d3a" providerId="LiveId" clId="{E19E3638-7C51-45EF-AA9B-DE43B6D9E2D8}" dt="2026-08-16T04:57:46.741" v="41" actId="1076"/>
        <pc:sldMkLst>
          <pc:docMk/>
          <pc:sldMk cId="0" sldId="270"/>
        </pc:sldMkLst>
        <pc:spChg chg="del mod">
          <ac:chgData name="Gerald Dueck" userId="ce5112bc0a128d3a" providerId="LiveId" clId="{E19E3638-7C51-45EF-AA9B-DE43B6D9E2D8}" dt="2026-08-16T04:57:37.439" v="40" actId="478"/>
          <ac:spMkLst>
            <pc:docMk/>
            <pc:sldMk cId="0" sldId="270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7:46.741" v="41" actId="1076"/>
          <ac:spMkLst>
            <pc:docMk/>
            <pc:sldMk cId="0" sldId="27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7:46.741" v="41" actId="1076"/>
          <ac:spMkLst>
            <pc:docMk/>
            <pc:sldMk cId="0" sldId="270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7:46.741" v="41" actId="1076"/>
          <ac:spMkLst>
            <pc:docMk/>
            <pc:sldMk cId="0" sldId="270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6T04:57:46.741" v="41" actId="1076"/>
          <ac:spMkLst>
            <pc:docMk/>
            <pc:sldMk cId="0" sldId="270"/>
            <ac:spMk id="8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6T04:56:46.872" v="36" actId="1076"/>
        <pc:sldMkLst>
          <pc:docMk/>
          <pc:sldMk cId="0" sldId="271"/>
        </pc:sldMkLst>
        <pc:spChg chg="mod">
          <ac:chgData name="Gerald Dueck" userId="ce5112bc0a128d3a" providerId="LiveId" clId="{E19E3638-7C51-45EF-AA9B-DE43B6D9E2D8}" dt="2026-08-16T04:56:46.872" v="36" actId="1076"/>
          <ac:spMkLst>
            <pc:docMk/>
            <pc:sldMk cId="0" sldId="271"/>
            <ac:spMk id="8" creationId="{00000000-0000-0000-0000-000000000000}"/>
          </ac:spMkLst>
        </pc:spChg>
      </pc:sldChg>
      <pc:sldChg chg="delSp modSp add mod">
        <pc:chgData name="Gerald Dueck" userId="ce5112bc0a128d3a" providerId="LiveId" clId="{E19E3638-7C51-45EF-AA9B-DE43B6D9E2D8}" dt="2026-08-16T04:50:40.232" v="8" actId="1076"/>
        <pc:sldMkLst>
          <pc:docMk/>
          <pc:sldMk cId="3366098588" sldId="272"/>
        </pc:sldMkLst>
        <pc:spChg chg="del">
          <ac:chgData name="Gerald Dueck" userId="ce5112bc0a128d3a" providerId="LiveId" clId="{E19E3638-7C51-45EF-AA9B-DE43B6D9E2D8}" dt="2026-08-16T04:50:28.081" v="7" actId="478"/>
          <ac:spMkLst>
            <pc:docMk/>
            <pc:sldMk cId="3366098588" sldId="272"/>
            <ac:spMk id="5" creationId="{918FB286-E5AD-5DF9-EBF8-D8D6509DD8B7}"/>
          </ac:spMkLst>
        </pc:spChg>
        <pc:spChg chg="del">
          <ac:chgData name="Gerald Dueck" userId="ce5112bc0a128d3a" providerId="LiveId" clId="{E19E3638-7C51-45EF-AA9B-DE43B6D9E2D8}" dt="2026-08-16T04:50:28.081" v="7" actId="478"/>
          <ac:spMkLst>
            <pc:docMk/>
            <pc:sldMk cId="3366098588" sldId="272"/>
            <ac:spMk id="6" creationId="{46052874-3E21-C095-F9A4-D52BA162ACE6}"/>
          </ac:spMkLst>
        </pc:spChg>
        <pc:spChg chg="del">
          <ac:chgData name="Gerald Dueck" userId="ce5112bc0a128d3a" providerId="LiveId" clId="{E19E3638-7C51-45EF-AA9B-DE43B6D9E2D8}" dt="2026-08-16T04:50:28.081" v="7" actId="478"/>
          <ac:spMkLst>
            <pc:docMk/>
            <pc:sldMk cId="3366098588" sldId="272"/>
            <ac:spMk id="7" creationId="{CFF22447-5F18-8302-92BB-546DBA373EA2}"/>
          </ac:spMkLst>
        </pc:spChg>
        <pc:spChg chg="mod">
          <ac:chgData name="Gerald Dueck" userId="ce5112bc0a128d3a" providerId="LiveId" clId="{E19E3638-7C51-45EF-AA9B-DE43B6D9E2D8}" dt="2026-08-16T04:50:40.232" v="8" actId="1076"/>
          <ac:spMkLst>
            <pc:docMk/>
            <pc:sldMk cId="3366098588" sldId="272"/>
            <ac:spMk id="8" creationId="{502ED43D-5511-88FF-E23B-06172BF823F3}"/>
          </ac:spMkLst>
        </pc:spChg>
        <pc:spChg chg="mod">
          <ac:chgData name="Gerald Dueck" userId="ce5112bc0a128d3a" providerId="LiveId" clId="{E19E3638-7C51-45EF-AA9B-DE43B6D9E2D8}" dt="2026-08-16T04:50:40.232" v="8" actId="1076"/>
          <ac:spMkLst>
            <pc:docMk/>
            <pc:sldMk cId="3366098588" sldId="272"/>
            <ac:spMk id="9" creationId="{A01324F5-65D9-3058-864D-48B4E9DE4A62}"/>
          </ac:spMkLst>
        </pc:spChg>
      </pc:sldChg>
      <pc:sldChg chg="delSp modSp add mod">
        <pc:chgData name="Gerald Dueck" userId="ce5112bc0a128d3a" providerId="LiveId" clId="{E19E3638-7C51-45EF-AA9B-DE43B6D9E2D8}" dt="2026-08-16T04:52:08.261" v="18" actId="1076"/>
        <pc:sldMkLst>
          <pc:docMk/>
          <pc:sldMk cId="2005573271" sldId="273"/>
        </pc:sldMkLst>
        <pc:spChg chg="del">
          <ac:chgData name="Gerald Dueck" userId="ce5112bc0a128d3a" providerId="LiveId" clId="{E19E3638-7C51-45EF-AA9B-DE43B6D9E2D8}" dt="2026-08-16T04:51:51.101" v="14" actId="478"/>
          <ac:spMkLst>
            <pc:docMk/>
            <pc:sldMk cId="2005573271" sldId="273"/>
            <ac:spMk id="5" creationId="{7C8A063E-5963-E650-E8B7-32F126BE5B1C}"/>
          </ac:spMkLst>
        </pc:spChg>
        <pc:spChg chg="del">
          <ac:chgData name="Gerald Dueck" userId="ce5112bc0a128d3a" providerId="LiveId" clId="{E19E3638-7C51-45EF-AA9B-DE43B6D9E2D8}" dt="2026-08-16T04:51:52.724" v="15" actId="478"/>
          <ac:spMkLst>
            <pc:docMk/>
            <pc:sldMk cId="2005573271" sldId="273"/>
            <ac:spMk id="6" creationId="{3C4CFA8F-4123-2DF0-98D5-F3484536544F}"/>
          </ac:spMkLst>
        </pc:spChg>
        <pc:spChg chg="mod">
          <ac:chgData name="Gerald Dueck" userId="ce5112bc0a128d3a" providerId="LiveId" clId="{E19E3638-7C51-45EF-AA9B-DE43B6D9E2D8}" dt="2026-08-16T04:52:03.566" v="17" actId="1076"/>
          <ac:spMkLst>
            <pc:docMk/>
            <pc:sldMk cId="2005573271" sldId="273"/>
            <ac:spMk id="7" creationId="{E518F272-0475-8319-4F8F-68FD29EBF25D}"/>
          </ac:spMkLst>
        </pc:spChg>
        <pc:spChg chg="mod">
          <ac:chgData name="Gerald Dueck" userId="ce5112bc0a128d3a" providerId="LiveId" clId="{E19E3638-7C51-45EF-AA9B-DE43B6D9E2D8}" dt="2026-08-16T04:52:08.261" v="18" actId="1076"/>
          <ac:spMkLst>
            <pc:docMk/>
            <pc:sldMk cId="2005573271" sldId="273"/>
            <ac:spMk id="8" creationId="{CC8E57D7-0CA3-12ED-760B-0C934D103F6A}"/>
          </ac:spMkLst>
        </pc:spChg>
        <pc:spChg chg="del">
          <ac:chgData name="Gerald Dueck" userId="ce5112bc0a128d3a" providerId="LiveId" clId="{E19E3638-7C51-45EF-AA9B-DE43B6D9E2D8}" dt="2026-08-16T04:51:56.367" v="16" actId="478"/>
          <ac:spMkLst>
            <pc:docMk/>
            <pc:sldMk cId="2005573271" sldId="273"/>
            <ac:spMk id="9" creationId="{34FC682B-98A0-3A6A-CBFA-49A1C8C5109B}"/>
          </ac:spMkLst>
        </pc:spChg>
      </pc:sldChg>
      <pc:sldChg chg="add">
        <pc:chgData name="Gerald Dueck" userId="ce5112bc0a128d3a" providerId="LiveId" clId="{E19E3638-7C51-45EF-AA9B-DE43B6D9E2D8}" dt="2026-08-16T04:53:14.824" v="19"/>
        <pc:sldMkLst>
          <pc:docMk/>
          <pc:sldMk cId="1674500787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21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Canadian Registration Numbers (CRNs)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Material Test Report (MTR) proves material acceptability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Canadian Registration Number (CRN) proves design acceptability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CRN demonstrates that the design of a pressure-retaining component has been reviewed and accepted by the applicable Canadian regulatory authority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MTR and CRN may be required before a component can be installed in a pressure system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Common CRN applications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Valves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Fittings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vessels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 exchangers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piping components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94360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A CRN is evidence that a pressure-retaining component design has been reviewed and accepted by the applicable Canadian regulatory authority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Example CRN Registration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Interpretation of a real CRN registration document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1122553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Key concept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 CRN is usually issued for a family of pressure-retaining designs rather than for a specific serial-numbered valve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926080"/>
            <a:ext cx="640080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Registration identifies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manufacturer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applicable design standard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types of valves covered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Materials of construction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ratings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Size ranges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Manufacturer model numbers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577840"/>
            <a:ext cx="1122553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Example application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Registration applies to a variety of bronze gate, globe, and check valves manufactured in accordance with MSS SP-80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41617-64F6-13EB-C966-5925D684A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3B05A2C-4802-D6F1-08D9-3953551559EB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Registration Example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35F4D73-8E32-CC61-1965-776B6537EF97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64AC3D-30E9-8DCB-8E8F-80D1ACD86669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CRN issued for family of designs</a:t>
            </a:r>
            <a:endParaRPr lang="en-US" sz="1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F5DFA9-6AD1-871C-123B-B67469D77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463040"/>
            <a:ext cx="10356850" cy="504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00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Coverage and Limitations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Scope of what CRN registrations cover and do not cover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What CRN covers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CRN certifies the design of a valve family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particular model may be available in several sizes, multiple pressure ratings, and different end connections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 configurations may be covered by the same registration provided they fall within the approved scope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What CRN does not cover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Prove the material composition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Replace the MTR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Verify the condition of a valve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Guarantee proper installation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3035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Material and verification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Material certification, inspection, testing, and maintenance address these matters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Province and Territory CRN Suffixes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Decoding CRN jurisdiction identifiers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Suffix meaning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Digits and letters after the decimal point identify jurisdictions where the design has been accepted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first digit or letter after the decimal point indicates the province or territory where the design was first registered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0678"/>
              </p:ext>
            </p:extLst>
          </p:nvPr>
        </p:nvGraphicFramePr>
        <p:xfrm>
          <a:off x="294294" y="3163824"/>
          <a:ext cx="4957156" cy="2340864"/>
        </p:xfrm>
        <a:graphic>
          <a:graphicData uri="http://schemas.openxmlformats.org/drawingml/2006/table">
            <a:tbl>
              <a:tblPr/>
              <a:tblGrid>
                <a:gridCol w="862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4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Code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Province or Territory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British Columbia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Alberta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Saskatchewan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Manitoba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Ontario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Quebec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New Brunswick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8E6F4E30-899B-1CFE-41FB-7F93393654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000108"/>
              </p:ext>
            </p:extLst>
          </p:nvPr>
        </p:nvGraphicFramePr>
        <p:xfrm>
          <a:off x="6289964" y="3163824"/>
          <a:ext cx="4957156" cy="2048256"/>
        </p:xfrm>
        <a:graphic>
          <a:graphicData uri="http://schemas.openxmlformats.org/drawingml/2006/table">
            <a:tbl>
              <a:tblPr/>
              <a:tblGrid>
                <a:gridCol w="862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4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Code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Province or Territory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Nova Scotia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Prince Edward Island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Newfoundland and Labrador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Nunavut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Northwest Territories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Yukon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CRN Suffixes: Examples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Interpretation of CRN suffix examples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Example: 4321.5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Indicates a design first registered in Ontario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Example: 4321.52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Indicates a design first registered in Ontario and subsequently accepted in Alberta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65760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Example: 4321.15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Indicates a design first registered in British Columbia and later accepted in Ontario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6634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Order significance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order of the suffixes is important because the first jurisdiction shown is the jurisdiction that originally issued the registration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design registered in Ontario and later accepted in Alberta is not the same registration history as a design first registered in Alberta and later accepted in Ontario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Letter C in CRN Suffixes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Meaning of C designation in CRN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 designation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Many modern CRNs end with the letter C, for example: 0C12877.5C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letter C indicates that the design has been accepted in all Canadian jurisdictions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Example interpretation: 0C12877.5C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design was first registered in Ontario (5)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design was subsequently accepted throughout Canada (C)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Purpose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abbreviation is commonly used because listing every individual province and territory would make the CRN unnecessarily long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486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Crane registration example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Crane valve registration carries the CRN: 0C12877.5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.5 indicates that Ontario was the first jurisdiction to register the design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registration subsequently receives acceptance across Canada, the CRN may be shown as: 0C12877.5C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Jurisdiction Suffixes Matter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Significance of CRN suffix codes for equipment selection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Importance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When reviewing a valve, fitting, or pressure vessel, the presence of a CRN demonstrates that the design has been reviewed and accepted by the relevant regulatory authority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Information suffix provides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Where the design was first registered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Whether the design has been accepted in multiple jurisdictions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Whether the design has Canada-wide acceptance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Practical application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Becomes particularly important when purchasing pressure equipment that may be installed in different provinces or territories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Boilers and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registration considerations for heritage boilers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Modern versus historical equipment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Most modern valves, fittings, and pressure vessels are manufactured from standardized designs covered by a CRN that applies to an entire family of products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Historical boilers are often very different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Historical boiler characteristics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Many heritage boilers were built as individual machines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Modified over their operating lives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Repaired using a variety of methods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Constructed before modern design standards were established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0292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Registration approach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historical boiler may require its own unique registration and evaluation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 Manitoba, heritage boilers are typically assigned an individual CRN because each boiler has a unique construction history, repair and alteration history, and inspection history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Boilers: CRN and MAWP Relationship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86868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CRN and MAWP relationship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The CRN for a historical boiler is closely tied to the boiler's Maximum Allowable Working Pressure (MAWP)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18745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MAWP determination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Established through a combination of inspection, non-destructive examination (NDE), thickness measurements, engineering calculations, and applicable code requirements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15468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Changes over time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the boiler ages, periodic inspections may reveal changes in condition, including corrosion, wastage, repairs, or other factors that affect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 the National Board Inspection Code (NBIC), historical boilers are periodically re-evaluated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results of inspection or NDE lead to a change in calculated MAWP, the boiler's registration records must be updated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2578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MAWP reduction implications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reduction in MAWP normally requires a corresponding change to the boiler's registered maximum allowable operating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May require revisions to safety-valve settings, inspection records, and registration documentation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Boilers: Ongoing CRN Evolution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Dynamic nature of CRN registration for heritage boilers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Modern versus historical CRN roles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modern catalogued valves and fittings, the CRN is primarily a design-registration document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historical boilers, the CRN becomes part of an ongoing process of inspection, engineering evaluation, and regulatory oversight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CRN evolution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historical boiler's CRN may evolve over time as new inspection information becomes available and the boiler's allowable operating pressure is reassessed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Documentation consistency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ratings, safety-valve settings, inspection certificates, and CRN records must all remain consistent with the boiler's current MAWP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is one reason why these documents must be kept in alignment</a:t>
            </a:r>
          </a:p>
        </p:txBody>
      </p:sp>
      <p:sp>
        <p:nvSpPr>
          <p:cNvPr id="8" name="AutoShape 8"/>
          <p:cNvSpPr/>
          <p:nvPr/>
        </p:nvSpPr>
        <p:spPr>
          <a:xfrm>
            <a:off x="261043" y="6080760"/>
            <a:ext cx="10972800" cy="59436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Pressure ratings, safety-valve settings, inspection certificates, and CRN records must remain consistent with the boiler's current MAWP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Is a CRN and Why CRNs Exist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Purpose and definition of Canadian Registration Numbers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23774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CRN definition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Issued after a pressure-retaining design has been reviewed and accepted by the appropriate regulatory authority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component that requires registration may not be legally installable until an appropriate CRN has been obtained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Why CRNs exist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equipment can store a tremendous amount of energy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a component fails, consequences may include serious injury, property damage, loss of production, and environmental damage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CRNs provide a mechanism for verifying that pressure-containing designs meet requirements of applicable codes and standards before placement into service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CRNs versus MTRs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Distinction between MTRs and CRNs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877824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Question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Document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Is the material acceptable?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MTR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Is the design acceptable?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CRN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2660904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Documentation requirements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MTR and CRN are often confused because both involve documentation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However, they answer different questions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valve may have a valid MTR for its material and a valid CRN for its design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forms of documentation may be required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Format and Location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format, identification, and physical location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Typical CRN format examples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0C12345.5C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0F56789.2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CRN format components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registration number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One or more jurisdiction identifiers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Where CRNs appear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nameplate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casting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stamping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manufacturer's data report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Product documentation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60039-AC08-3D67-9F9A-B5FB5972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6203AF8-328A-B187-E2D9-5AE193BBE47E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Format and Location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663ACB4-1CF5-4673-8776-292457F799B7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3B4EDC4-0370-D273-06A2-28509E581F39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format, identification, and physical location</a:t>
            </a:r>
            <a:endParaRPr lang="en-US" sz="11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502ED43D-5511-88FF-E23B-06172BF823F3}"/>
              </a:ext>
            </a:extLst>
          </p:cNvPr>
          <p:cNvSpPr/>
          <p:nvPr/>
        </p:nvSpPr>
        <p:spPr>
          <a:xfrm>
            <a:off x="274897" y="14630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Physical markings on components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vessels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Safety valves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Fittings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Strainers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 exchangers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A01324F5-65D9-3058-864D-48B4E9DE4A62}"/>
              </a:ext>
            </a:extLst>
          </p:cNvPr>
          <p:cNvSpPr/>
          <p:nvPr/>
        </p:nvSpPr>
        <p:spPr>
          <a:xfrm>
            <a:off x="274897" y="356616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Inspection guidance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When inspecting a component, both the physical marking and the supporting documentation should be reviewed</a:t>
            </a:r>
          </a:p>
        </p:txBody>
      </p:sp>
    </p:spTree>
    <p:extLst>
      <p:ext uri="{BB962C8B-B14F-4D97-AF65-F5344CB8AC3E}">
        <p14:creationId xmlns:p14="http://schemas.microsoft.com/office/powerpoint/2010/main" val="3366098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Components with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Types of pressure-retaining components commonly registered with CRNs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Valves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Safety valves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reducing valves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Control valves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Fittings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Forged steel fittings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Specialized branch fittings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Strainers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75488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Pressure vessels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Air receivers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separators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 exchangers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components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Function and Limitations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What CRNs do and do not represent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CRN function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CRN acts as a reference that links the component design to the registration records maintained by the regulatory authority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CRN is not intended to provide material properties or operating pressures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What CRN does not replace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MTRs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ratings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Nameplate information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Code markings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212080"/>
            <a:ext cx="10972800" cy="59436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A CRN proves design acceptability only; the condition of the individual component must be verified by inspection, testing, and proper maintenance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17B1-0DAE-EF21-212F-8F6C1D331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A2EA58E-721F-56C9-735E-C41E23FA33DD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Function and Limitations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5D43F06-F688-4CDD-FCB8-7A3A0C45325D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A020E0B-8F86-21F0-E55D-6FD29C6092AA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What CRNs do and do not represent</a:t>
            </a:r>
            <a:endParaRPr lang="en-US" sz="1100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E518F272-0475-8319-4F8F-68FD29EBF25D}"/>
              </a:ext>
            </a:extLst>
          </p:cNvPr>
          <p:cNvSpPr/>
          <p:nvPr/>
        </p:nvSpPr>
        <p:spPr>
          <a:xfrm>
            <a:off x="280439" y="16230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Common misconception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Many assume a CRN proves a component is safe to use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 reality, a CRN only demonstrates that the design has been reviewed and accepted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condition of the component must still be verified by inspection, testing, and proper maintenance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 CRN demonstrates acceptance of the design, not the condition of the individual component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CC8E57D7-0CA3-12ED-760B-0C934D103F6A}"/>
              </a:ext>
            </a:extLst>
          </p:cNvPr>
          <p:cNvSpPr/>
          <p:nvPr/>
        </p:nvSpPr>
        <p:spPr>
          <a:xfrm>
            <a:off x="274320" y="3543301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Component condition factors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 valve may have a valid CRN but still be worn, damaged, improperly installed, or unsuitable for the intended service</a:t>
            </a:r>
          </a:p>
        </p:txBody>
      </p:sp>
    </p:spTree>
    <p:extLst>
      <p:ext uri="{BB962C8B-B14F-4D97-AF65-F5344CB8AC3E}">
        <p14:creationId xmlns:p14="http://schemas.microsoft.com/office/powerpoint/2010/main" val="200557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Care About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Relevance and application of CRN knowledge for inspectors and operators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Responsibility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Pipefitters, inspectors, and owners are often responsible for verifying that the correct components have been installed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Inspection questions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Does this component require a CRN?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Is a CRN present?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Does the documentation match the component?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benefit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Understanding where to find a CRN and what it represents can help avoid delays during inspection and certification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1813</Words>
  <Application>Microsoft Office PowerPoint</Application>
  <PresentationFormat>Custom</PresentationFormat>
  <Paragraphs>259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2026-08-16T04:57:56Z</dcterms:modified>
</cp:coreProperties>
</file>