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793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443488E-AB6A-4FD1-8F2C-33478DF67C73}" v="15" dt="2026-08-19T16:34:53.60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61" d="100"/>
          <a:sy n="61" d="100"/>
        </p:scale>
        <p:origin x="176" y="4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erald Dueck" userId="ce5112bc0a128d3a" providerId="LiveId" clId="{E19E3638-7C51-45EF-AA9B-DE43B6D9E2D8}"/>
    <pc:docChg chg="undo custSel modSld">
      <pc:chgData name="Gerald Dueck" userId="ce5112bc0a128d3a" providerId="LiveId" clId="{E19E3638-7C51-45EF-AA9B-DE43B6D9E2D8}" dt="2026-08-19T16:39:33.816" v="227" actId="14100"/>
      <pc:docMkLst>
        <pc:docMk/>
      </pc:docMkLst>
      <pc:sldChg chg="modSp mod">
        <pc:chgData name="Gerald Dueck" userId="ce5112bc0a128d3a" providerId="LiveId" clId="{E19E3638-7C51-45EF-AA9B-DE43B6D9E2D8}" dt="2026-08-19T16:10:59.689" v="16" actId="1076"/>
        <pc:sldMkLst>
          <pc:docMk/>
          <pc:sldMk cId="0" sldId="258"/>
        </pc:sldMkLst>
        <pc:spChg chg="mod">
          <ac:chgData name="Gerald Dueck" userId="ce5112bc0a128d3a" providerId="LiveId" clId="{E19E3638-7C51-45EF-AA9B-DE43B6D9E2D8}" dt="2026-08-19T16:10:39.004" v="13" actId="14100"/>
          <ac:spMkLst>
            <pc:docMk/>
            <pc:sldMk cId="0" sldId="258"/>
            <ac:spMk id="6" creationId="{00000000-0000-0000-0000-000000000000}"/>
          </ac:spMkLst>
        </pc:spChg>
        <pc:spChg chg="mod">
          <ac:chgData name="Gerald Dueck" userId="ce5112bc0a128d3a" providerId="LiveId" clId="{E19E3638-7C51-45EF-AA9B-DE43B6D9E2D8}" dt="2026-08-19T16:10:49.712" v="15" actId="14100"/>
          <ac:spMkLst>
            <pc:docMk/>
            <pc:sldMk cId="0" sldId="258"/>
            <ac:spMk id="7" creationId="{00000000-0000-0000-0000-000000000000}"/>
          </ac:spMkLst>
        </pc:spChg>
        <pc:picChg chg="mod">
          <ac:chgData name="Gerald Dueck" userId="ce5112bc0a128d3a" providerId="LiveId" clId="{E19E3638-7C51-45EF-AA9B-DE43B6D9E2D8}" dt="2026-08-19T16:10:59.689" v="16" actId="1076"/>
          <ac:picMkLst>
            <pc:docMk/>
            <pc:sldMk cId="0" sldId="258"/>
            <ac:picMk id="5" creationId="{00000000-0000-0000-0000-000000000000}"/>
          </ac:picMkLst>
        </pc:picChg>
      </pc:sldChg>
      <pc:sldChg chg="modSp mod">
        <pc:chgData name="Gerald Dueck" userId="ce5112bc0a128d3a" providerId="LiveId" clId="{E19E3638-7C51-45EF-AA9B-DE43B6D9E2D8}" dt="2026-08-19T16:11:21.723" v="18" actId="58"/>
        <pc:sldMkLst>
          <pc:docMk/>
          <pc:sldMk cId="0" sldId="259"/>
        </pc:sldMkLst>
        <pc:spChg chg="mod">
          <ac:chgData name="Gerald Dueck" userId="ce5112bc0a128d3a" providerId="LiveId" clId="{E19E3638-7C51-45EF-AA9B-DE43B6D9E2D8}" dt="2026-08-19T16:11:21.723" v="18" actId="58"/>
          <ac:spMkLst>
            <pc:docMk/>
            <pc:sldMk cId="0" sldId="259"/>
            <ac:spMk id="6" creationId="{00000000-0000-0000-0000-000000000000}"/>
          </ac:spMkLst>
        </pc:spChg>
      </pc:sldChg>
      <pc:sldChg chg="addSp modSp mod">
        <pc:chgData name="Gerald Dueck" userId="ce5112bc0a128d3a" providerId="LiveId" clId="{E19E3638-7C51-45EF-AA9B-DE43B6D9E2D8}" dt="2026-08-19T16:37:35.409" v="224" actId="20577"/>
        <pc:sldMkLst>
          <pc:docMk/>
          <pc:sldMk cId="0" sldId="260"/>
        </pc:sldMkLst>
        <pc:spChg chg="mod">
          <ac:chgData name="Gerald Dueck" userId="ce5112bc0a128d3a" providerId="LiveId" clId="{E19E3638-7C51-45EF-AA9B-DE43B6D9E2D8}" dt="2026-08-19T16:36:45.447" v="194" actId="20577"/>
          <ac:spMkLst>
            <pc:docMk/>
            <pc:sldMk cId="0" sldId="260"/>
            <ac:spMk id="5" creationId="{00000000-0000-0000-0000-000000000000}"/>
          </ac:spMkLst>
        </pc:spChg>
        <pc:spChg chg="mod">
          <ac:chgData name="Gerald Dueck" userId="ce5112bc0a128d3a" providerId="LiveId" clId="{E19E3638-7C51-45EF-AA9B-DE43B6D9E2D8}" dt="2026-08-19T16:36:11.591" v="192" actId="14100"/>
          <ac:spMkLst>
            <pc:docMk/>
            <pc:sldMk cId="0" sldId="260"/>
            <ac:spMk id="6" creationId="{00000000-0000-0000-0000-000000000000}"/>
          </ac:spMkLst>
        </pc:spChg>
        <pc:spChg chg="mod">
          <ac:chgData name="Gerald Dueck" userId="ce5112bc0a128d3a" providerId="LiveId" clId="{E19E3638-7C51-45EF-AA9B-DE43B6D9E2D8}" dt="2026-08-19T16:36:14.995" v="193" actId="5793"/>
          <ac:spMkLst>
            <pc:docMk/>
            <pc:sldMk cId="0" sldId="260"/>
            <ac:spMk id="7" creationId="{00000000-0000-0000-0000-000000000000}"/>
          </ac:spMkLst>
        </pc:spChg>
        <pc:spChg chg="mod">
          <ac:chgData name="Gerald Dueck" userId="ce5112bc0a128d3a" providerId="LiveId" clId="{E19E3638-7C51-45EF-AA9B-DE43B6D9E2D8}" dt="2026-08-19T16:30:32.117" v="134" actId="20577"/>
          <ac:spMkLst>
            <pc:docMk/>
            <pc:sldMk cId="0" sldId="260"/>
            <ac:spMk id="8" creationId="{00000000-0000-0000-0000-000000000000}"/>
          </ac:spMkLst>
        </pc:spChg>
        <pc:spChg chg="add mod">
          <ac:chgData name="Gerald Dueck" userId="ce5112bc0a128d3a" providerId="LiveId" clId="{E19E3638-7C51-45EF-AA9B-DE43B6D9E2D8}" dt="2026-08-19T16:37:35.409" v="224" actId="20577"/>
          <ac:spMkLst>
            <pc:docMk/>
            <pc:sldMk cId="0" sldId="260"/>
            <ac:spMk id="10" creationId="{8AC93344-16B9-9EA5-E80C-867E854F4AFE}"/>
          </ac:spMkLst>
        </pc:spChg>
      </pc:sldChg>
      <pc:sldChg chg="modSp mod">
        <pc:chgData name="Gerald Dueck" userId="ce5112bc0a128d3a" providerId="LiveId" clId="{E19E3638-7C51-45EF-AA9B-DE43B6D9E2D8}" dt="2026-08-19T16:39:33.816" v="227" actId="14100"/>
        <pc:sldMkLst>
          <pc:docMk/>
          <pc:sldMk cId="0" sldId="265"/>
        </pc:sldMkLst>
        <pc:spChg chg="mod">
          <ac:chgData name="Gerald Dueck" userId="ce5112bc0a128d3a" providerId="LiveId" clId="{E19E3638-7C51-45EF-AA9B-DE43B6D9E2D8}" dt="2026-08-19T16:39:33.816" v="227" actId="14100"/>
          <ac:spMkLst>
            <pc:docMk/>
            <pc:sldMk cId="0" sldId="265"/>
            <ac:spMk id="8" creationId="{00000000-0000-0000-0000-000000000000}"/>
          </ac:spMkLst>
        </pc:spChg>
        <pc:picChg chg="mod">
          <ac:chgData name="Gerald Dueck" userId="ce5112bc0a128d3a" providerId="LiveId" clId="{E19E3638-7C51-45EF-AA9B-DE43B6D9E2D8}" dt="2026-08-19T16:39:12.200" v="225" actId="14100"/>
          <ac:picMkLst>
            <pc:docMk/>
            <pc:sldMk cId="0" sldId="265"/>
            <ac:picMk id="5" creationId="{00000000-0000-0000-0000-000000000000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109728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Chapter Overview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Chapter 11 Strength of the Boiler Shell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Introduction to boiler shell strength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691640"/>
          </a:xfrm>
          <a:prstGeom prst="roundRect">
            <a:avLst/>
          </a:prstGeom>
          <a:solidFill>
            <a:srgbClr val="F5E8DA"/>
          </a:solidFill>
        </p:spPr>
        <p:txBody>
          <a:bodyPr rtlCol="0" anchor="t"/>
          <a:lstStyle/>
          <a:p>
            <a:pPr algn="l">
              <a:buFont typeface="Arial"/>
              <a:buChar char="•"/>
              <a:defRPr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Pressure acts perpendicular to surfaces in all directions</a:t>
            </a:r>
            <a:endParaRPr lang="en-US"/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Pressure-retaining parts experience enormous forces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Curved surfaces carry pressure more efficiently than flat surfaces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Cylindrical shells form the main body of most boilers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Understanding force distribution through structure is key to boiler strength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109728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Safety Factor and Yield Strength Relationship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Chapter 11 Strength of the Boiler Shell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Why a factor of safety of four keeps operation in the elastic range</a:t>
            </a:r>
            <a:endParaRPr lang="en-US" sz="1100"/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09108" y="1645920"/>
            <a:ext cx="3840049" cy="3916680"/>
          </a:xfrm>
          <a:prstGeom prst="rect">
            <a:avLst/>
          </a:prstGeom>
        </p:spPr>
      </p:pic>
      <p:sp>
        <p:nvSpPr>
          <p:cNvPr id="6" name="AutoShape 6"/>
          <p:cNvSpPr/>
          <p:nvPr/>
        </p:nvSpPr>
        <p:spPr>
          <a:xfrm>
            <a:off x="274320" y="1645920"/>
            <a:ext cx="6400800" cy="1417320"/>
          </a:xfrm>
          <a:prstGeom prst="roundRect">
            <a:avLst/>
          </a:prstGeom>
          <a:solidFill>
            <a:srgbClr val="F5E8DA"/>
          </a:solidFill>
        </p:spPr>
        <p:txBody>
          <a:bodyPr rtlCol="0" anchor="t"/>
          <a:lstStyle/>
          <a:p>
            <a:pPr algn="l">
              <a:defRPr/>
            </a:pPr>
            <a:r>
              <a:rPr lang="en-US" sz="1800" b="1">
                <a:solidFill>
                  <a:srgbClr val="282828"/>
                </a:solidFill>
                <a:latin typeface="Aptos"/>
              </a:rPr>
              <a:t>Yield Strength Relationship</a:t>
            </a:r>
            <a:endParaRPr lang="en-US"/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For typical boiler steels: σ_y = σ_t / 2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Factor of safety of 4 limits working stress to σ_t / 4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This places working stress at approximately σ_y / 2</a:t>
            </a:r>
          </a:p>
        </p:txBody>
      </p:sp>
      <p:sp>
        <p:nvSpPr>
          <p:cNvPr id="7" name="AutoShape 7"/>
          <p:cNvSpPr/>
          <p:nvPr/>
        </p:nvSpPr>
        <p:spPr>
          <a:xfrm>
            <a:off x="274320" y="3200400"/>
            <a:ext cx="6400800" cy="1417320"/>
          </a:xfrm>
          <a:prstGeom prst="roundRect">
            <a:avLst/>
          </a:prstGeom>
          <a:solidFill>
            <a:srgbClr val="F5E8DA"/>
          </a:solidFill>
        </p:spPr>
        <p:txBody>
          <a:bodyPr rtlCol="0" anchor="t"/>
          <a:lstStyle/>
          <a:p>
            <a:pPr algn="l">
              <a:defRPr/>
            </a:pPr>
            <a:r>
              <a:rPr lang="en-US" sz="1800" b="1">
                <a:solidFill>
                  <a:srgbClr val="282828"/>
                </a:solidFill>
                <a:latin typeface="Aptos"/>
              </a:rPr>
              <a:t>Operational Advantages</a:t>
            </a:r>
            <a:endParaRPr lang="en-US"/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Working stress lies in lower half of elastic range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Well below onset of permanent deformation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Metal will return to original shape when load removed</a:t>
            </a:r>
          </a:p>
        </p:txBody>
      </p:sp>
      <p:sp>
        <p:nvSpPr>
          <p:cNvPr id="8" name="AutoShape 8"/>
          <p:cNvSpPr/>
          <p:nvPr/>
        </p:nvSpPr>
        <p:spPr>
          <a:xfrm>
            <a:off x="274320" y="4754880"/>
            <a:ext cx="6400800" cy="2026920"/>
          </a:xfrm>
          <a:prstGeom prst="roundRect">
            <a:avLst/>
          </a:prstGeom>
          <a:solidFill>
            <a:srgbClr val="F5E8DA"/>
          </a:solidFill>
        </p:spPr>
        <p:txBody>
          <a:bodyPr rtlCol="0" anchor="t"/>
          <a:lstStyle/>
          <a:p>
            <a:pPr algn="l">
              <a:defRPr/>
            </a:pPr>
            <a:r>
              <a:rPr lang="en-US" sz="1750" b="1" dirty="0">
                <a:solidFill>
                  <a:srgbClr val="282828"/>
                </a:solidFill>
                <a:latin typeface="Aptos"/>
              </a:rPr>
              <a:t>Safety Margins Provided</a:t>
            </a:r>
            <a:endParaRPr lang="en-US" sz="1750" dirty="0"/>
          </a:p>
          <a:p>
            <a:pPr>
              <a:buFont typeface="Arial"/>
              <a:buChar char="•"/>
            </a:pPr>
            <a:r>
              <a:rPr lang="en-US" sz="1750" b="0" dirty="0">
                <a:solidFill>
                  <a:srgbClr val="282828"/>
                </a:solidFill>
                <a:latin typeface="Aptos"/>
              </a:rPr>
              <a:t>Pressure fluctuations</a:t>
            </a:r>
          </a:p>
          <a:p>
            <a:pPr>
              <a:buFont typeface="Arial"/>
              <a:buChar char="•"/>
            </a:pPr>
            <a:r>
              <a:rPr lang="en-US" sz="1750" b="0" dirty="0">
                <a:solidFill>
                  <a:srgbClr val="282828"/>
                </a:solidFill>
                <a:latin typeface="Aptos"/>
              </a:rPr>
              <a:t>Material variations</a:t>
            </a:r>
          </a:p>
          <a:p>
            <a:pPr>
              <a:buFont typeface="Arial"/>
              <a:buChar char="•"/>
            </a:pPr>
            <a:r>
              <a:rPr lang="en-US" sz="1750" b="0" dirty="0">
                <a:solidFill>
                  <a:srgbClr val="282828"/>
                </a:solidFill>
                <a:latin typeface="Aptos"/>
              </a:rPr>
              <a:t>Corrosion and wear</a:t>
            </a:r>
          </a:p>
          <a:p>
            <a:pPr>
              <a:buFont typeface="Arial"/>
              <a:buChar char="•"/>
            </a:pPr>
            <a:r>
              <a:rPr lang="en-US" sz="1750" b="0" dirty="0">
                <a:solidFill>
                  <a:srgbClr val="282828"/>
                </a:solidFill>
                <a:latin typeface="Aptos"/>
              </a:rPr>
              <a:t>Manufacturing tolerances</a:t>
            </a:r>
          </a:p>
          <a:p>
            <a:pPr>
              <a:buFont typeface="Arial"/>
              <a:buChar char="•"/>
            </a:pPr>
            <a:r>
              <a:rPr lang="en-US" sz="1750" b="0" dirty="0">
                <a:solidFill>
                  <a:srgbClr val="282828"/>
                </a:solidFill>
                <a:latin typeface="Aptos"/>
              </a:rPr>
              <a:t>Minor stress concentrations</a:t>
            </a:r>
          </a:p>
          <a:p>
            <a:pPr>
              <a:buFont typeface="Arial"/>
              <a:buChar char="•"/>
            </a:pPr>
            <a:r>
              <a:rPr lang="en-US" sz="1750" b="0" dirty="0">
                <a:solidFill>
                  <a:srgbClr val="282828"/>
                </a:solidFill>
                <a:latin typeface="Aptos"/>
              </a:rPr>
              <a:t>Uncertainties in operation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109728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Engineering Stress vs. True Stress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Chapter 11 Strength of the Boiler Shell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Distinction between measured and actual stress in materials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868680"/>
          </a:xfrm>
          <a:prstGeom prst="roundRect">
            <a:avLst/>
          </a:prstGeom>
          <a:solidFill>
            <a:srgbClr val="F5E8DA"/>
          </a:solidFill>
        </p:spPr>
        <p:txBody>
          <a:bodyPr rtlCol="0" anchor="t"/>
          <a:lstStyle/>
          <a:p>
            <a:pPr algn="l">
              <a:buFont typeface="Arial"/>
              <a:buChar char="•"/>
              <a:defRPr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Engineering stress: s = F / A₀, calculated using original cross-sectional area</a:t>
            </a:r>
            <a:endParaRPr lang="en-US"/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True stress: σ = s × (1 + e), accounts for area reduction during stretching</a:t>
            </a:r>
          </a:p>
        </p:txBody>
      </p:sp>
      <p:sp>
        <p:nvSpPr>
          <p:cNvPr id="6" name="AutoShape 6"/>
          <p:cNvSpPr/>
          <p:nvPr/>
        </p:nvSpPr>
        <p:spPr>
          <a:xfrm>
            <a:off x="274320" y="2651760"/>
            <a:ext cx="10972800" cy="1691640"/>
          </a:xfrm>
          <a:prstGeom prst="roundRect">
            <a:avLst/>
          </a:prstGeom>
          <a:solidFill>
            <a:srgbClr val="F5E8DA"/>
          </a:solidFill>
        </p:spPr>
        <p:txBody>
          <a:bodyPr rtlCol="0" anchor="t"/>
          <a:lstStyle/>
          <a:p>
            <a:pPr algn="l">
              <a:defRPr/>
            </a:pPr>
            <a:r>
              <a:rPr lang="en-US" sz="1800" b="1">
                <a:solidFill>
                  <a:srgbClr val="282828"/>
                </a:solidFill>
                <a:latin typeface="Aptos"/>
              </a:rPr>
              <a:t>Key Differences</a:t>
            </a:r>
            <a:endParaRPr lang="en-US"/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As specimen stretches, width and thickness decrease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Actual stress in material greater than engineering stress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Engineering strain: e (engineering measurement)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True strain: ε = ln(1 + e) (actual state of material)</a:t>
            </a:r>
          </a:p>
        </p:txBody>
      </p:sp>
      <p:sp>
        <p:nvSpPr>
          <p:cNvPr id="7" name="AutoShape 7"/>
          <p:cNvSpPr/>
          <p:nvPr/>
        </p:nvSpPr>
        <p:spPr>
          <a:xfrm>
            <a:off x="274320" y="4480560"/>
            <a:ext cx="10972800" cy="1965960"/>
          </a:xfrm>
          <a:prstGeom prst="roundRect">
            <a:avLst/>
          </a:prstGeom>
          <a:solidFill>
            <a:srgbClr val="F5E8DA"/>
          </a:solidFill>
        </p:spPr>
        <p:txBody>
          <a:bodyPr rtlCol="0" anchor="t"/>
          <a:lstStyle/>
          <a:p>
            <a:pPr algn="l">
              <a:defRPr/>
            </a:pPr>
            <a:r>
              <a:rPr lang="en-US" sz="1800" b="1">
                <a:solidFill>
                  <a:srgbClr val="282828"/>
                </a:solidFill>
                <a:latin typeface="Aptos"/>
              </a:rPr>
              <a:t>Engineering vs. True Stress for Boiler Design</a:t>
            </a:r>
            <a:endParaRPr lang="en-US"/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Engineering stress convenient because requires only original specimen dimensions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True stress better represents actual state of material during deformation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For boiler design, allowable working stress intentionally kept far below ultimate tensile strength and fracture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Factor of safety of 4 places operation safely within elastic region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109728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Design Implications of MAWP Formula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Chapter 11 Strength of the Boiler Shell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Practical design choices when increasing boiler size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868680"/>
          </a:xfrm>
          <a:prstGeom prst="roundRect">
            <a:avLst/>
          </a:prstGeom>
          <a:solidFill>
            <a:srgbClr val="F5E8DA"/>
          </a:solidFill>
        </p:spPr>
        <p:txBody>
          <a:bodyPr rtlCol="0" anchor="t"/>
          <a:lstStyle/>
          <a:p>
            <a:pPr algn="l">
              <a:defRPr/>
            </a:pPr>
            <a:r>
              <a:rPr lang="en-US" sz="1800" b="1" dirty="0">
                <a:solidFill>
                  <a:srgbClr val="282828"/>
                </a:solidFill>
                <a:latin typeface="Aptos"/>
              </a:rPr>
              <a:t>MAWP Formula</a:t>
            </a:r>
            <a:endParaRPr lang="en-US" dirty="0"/>
          </a:p>
          <a:p>
            <a:pPr>
              <a:buFont typeface="Arial"/>
              <a:buChar char="•"/>
            </a:pPr>
            <a:r>
              <a:rPr lang="en-US" sz="1800" b="0" dirty="0">
                <a:solidFill>
                  <a:srgbClr val="282828"/>
                </a:solidFill>
                <a:latin typeface="Aptos"/>
              </a:rPr>
              <a:t>P_MAWP = (2 × T × </a:t>
            </a:r>
            <a:r>
              <a:rPr lang="en-US" sz="1800" b="0" dirty="0" err="1">
                <a:solidFill>
                  <a:srgbClr val="282828"/>
                </a:solidFill>
                <a:latin typeface="Aptos"/>
              </a:rPr>
              <a:t>σ</a:t>
            </a:r>
            <a:r>
              <a:rPr lang="en-US" sz="1800" b="0" baseline="-25000" dirty="0" err="1">
                <a:solidFill>
                  <a:srgbClr val="282828"/>
                </a:solidFill>
                <a:latin typeface="Aptos"/>
              </a:rPr>
              <a:t>t</a:t>
            </a:r>
            <a:r>
              <a:rPr lang="en-US" sz="1800" b="0" dirty="0">
                <a:solidFill>
                  <a:srgbClr val="282828"/>
                </a:solidFill>
                <a:latin typeface="Aptos"/>
              </a:rPr>
              <a:t>) / (F × D)</a:t>
            </a:r>
          </a:p>
        </p:txBody>
      </p:sp>
      <p:sp>
        <p:nvSpPr>
          <p:cNvPr id="6" name="AutoShape 6"/>
          <p:cNvSpPr/>
          <p:nvPr/>
        </p:nvSpPr>
        <p:spPr>
          <a:xfrm>
            <a:off x="274320" y="2651760"/>
            <a:ext cx="10972800" cy="1691640"/>
          </a:xfrm>
          <a:prstGeom prst="roundRect">
            <a:avLst/>
          </a:prstGeom>
          <a:solidFill>
            <a:srgbClr val="F5E8DA"/>
          </a:solidFill>
        </p:spPr>
        <p:txBody>
          <a:bodyPr rtlCol="0" anchor="t"/>
          <a:lstStyle/>
          <a:p>
            <a:pPr algn="l">
              <a:defRPr/>
            </a:pPr>
            <a:r>
              <a:rPr lang="en-US" sz="1800" b="1">
                <a:solidFill>
                  <a:srgbClr val="282828"/>
                </a:solidFill>
                <a:latin typeface="Aptos"/>
              </a:rPr>
              <a:t>Options When Diameter Increases</a:t>
            </a:r>
            <a:endParaRPr lang="en-US"/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Increase shell thickness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Use stronger material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Accept lower working pressure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Reduce factor of safety (if approved by code)</a:t>
            </a:r>
          </a:p>
        </p:txBody>
      </p:sp>
      <p:sp>
        <p:nvSpPr>
          <p:cNvPr id="7" name="AutoShape 7"/>
          <p:cNvSpPr/>
          <p:nvPr/>
        </p:nvSpPr>
        <p:spPr>
          <a:xfrm>
            <a:off x="274320" y="4480560"/>
            <a:ext cx="10972800" cy="1143000"/>
          </a:xfrm>
          <a:prstGeom prst="roundRect">
            <a:avLst/>
          </a:prstGeom>
          <a:solidFill>
            <a:srgbClr val="F5E8DA"/>
          </a:solidFill>
        </p:spPr>
        <p:txBody>
          <a:bodyPr rtlCol="0" anchor="t"/>
          <a:lstStyle/>
          <a:p>
            <a:pPr algn="l">
              <a:defRPr/>
            </a:pPr>
            <a:r>
              <a:rPr lang="en-US" sz="1800" b="1">
                <a:solidFill>
                  <a:srgbClr val="282828"/>
                </a:solidFill>
                <a:latin typeface="Aptos"/>
              </a:rPr>
              <a:t>Key Design Relationship</a:t>
            </a:r>
            <a:endParaRPr lang="en-US"/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Increasing shell thickness increases safe working pressure in direct proportion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This simple relationship is fundamental principle of boiler and pressure-vessel design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109728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Curved Surfaces vs. Flat Surfaces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Chapter 11 Strength of the Boiler Shell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How different shapes respond to internal pressure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417320"/>
          </a:xfrm>
          <a:prstGeom prst="roundRect">
            <a:avLst/>
          </a:prstGeom>
          <a:solidFill>
            <a:srgbClr val="F5E8DA"/>
          </a:solidFill>
        </p:spPr>
        <p:txBody>
          <a:bodyPr rtlCol="0" anchor="t"/>
          <a:lstStyle/>
          <a:p>
            <a:pPr algn="l">
              <a:buFont typeface="Arial"/>
              <a:buChar char="•"/>
              <a:defRPr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Curved (cylindrical) surfaces: Expand slightly under pressure; load carried efficiently as tension around the shell</a:t>
            </a:r>
            <a:endParaRPr lang="en-US"/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Flat surfaces: Bend and bulge outward under pressure; bending stresses increase rapidly with plate size; require stays or reinforcement</a:t>
            </a:r>
          </a:p>
        </p:txBody>
      </p:sp>
      <p:sp>
        <p:nvSpPr>
          <p:cNvPr id="6" name="AutoShape 6"/>
          <p:cNvSpPr/>
          <p:nvPr/>
        </p:nvSpPr>
        <p:spPr>
          <a:xfrm>
            <a:off x="274320" y="3200400"/>
            <a:ext cx="10972800" cy="1143000"/>
          </a:xfrm>
          <a:prstGeom prst="roundRect">
            <a:avLst/>
          </a:prstGeom>
          <a:solidFill>
            <a:srgbClr val="F5E8DA"/>
          </a:solidFill>
        </p:spPr>
        <p:txBody>
          <a:bodyPr rtlCol="0" anchor="t"/>
          <a:lstStyle/>
          <a:p>
            <a:pPr algn="l">
              <a:buFont typeface="Arial"/>
              <a:buChar char="•"/>
              <a:defRPr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Cylindrical shells carry pressure most efficiently</a:t>
            </a:r>
            <a:endParaRPr lang="en-US"/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Shell, barrel, steam dome, and other pressure-retaining parts use curved shapes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Curved shapes form the main body of most boilers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109728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Shell Failure Analysis: The Longitudinal Plane Method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Chapter 11 Strength of the Boiler Shell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Understanding how cylindrical shells resist pressure through force balance</a:t>
            </a:r>
            <a:endParaRPr lang="en-US" sz="1100"/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650" y="3929104"/>
            <a:ext cx="7543800" cy="2554867"/>
          </a:xfrm>
          <a:prstGeom prst="rect">
            <a:avLst/>
          </a:prstGeom>
        </p:spPr>
      </p:pic>
      <p:sp>
        <p:nvSpPr>
          <p:cNvPr id="6" name="AutoShape 6"/>
          <p:cNvSpPr/>
          <p:nvPr/>
        </p:nvSpPr>
        <p:spPr>
          <a:xfrm>
            <a:off x="274320" y="1645920"/>
            <a:ext cx="7315200" cy="1742902"/>
          </a:xfrm>
          <a:prstGeom prst="roundRect">
            <a:avLst/>
          </a:prstGeom>
          <a:solidFill>
            <a:srgbClr val="F5E8DA"/>
          </a:solidFill>
        </p:spPr>
        <p:txBody>
          <a:bodyPr rtlCol="0" anchor="t"/>
          <a:lstStyle/>
          <a:p>
            <a:pPr algn="l">
              <a:buFont typeface="Arial"/>
              <a:buChar char="•"/>
              <a:defRPr/>
            </a:pPr>
            <a:r>
              <a:rPr lang="en-US" b="0" dirty="0">
                <a:solidFill>
                  <a:srgbClr val="282828"/>
                </a:solidFill>
                <a:latin typeface="Aptos"/>
              </a:rPr>
              <a:t>Cylindrical shell divided by longitudinal plane into two halves</a:t>
            </a:r>
            <a:endParaRPr lang="en-US" dirty="0"/>
          </a:p>
          <a:p>
            <a:pPr>
              <a:buFont typeface="Arial"/>
              <a:buChar char="•"/>
            </a:pPr>
            <a:r>
              <a:rPr lang="en-US" b="0" dirty="0">
                <a:solidFill>
                  <a:srgbClr val="282828"/>
                </a:solidFill>
                <a:latin typeface="Aptos"/>
              </a:rPr>
              <a:t>Internal pressure pushes upward on one half, downward on the other</a:t>
            </a:r>
          </a:p>
          <a:p>
            <a:pPr>
              <a:buFont typeface="Arial"/>
              <a:buChar char="•"/>
            </a:pPr>
            <a:r>
              <a:rPr lang="en-US" b="0" dirty="0">
                <a:solidFill>
                  <a:srgbClr val="282828"/>
                </a:solidFill>
                <a:latin typeface="Aptos"/>
              </a:rPr>
              <a:t>Total separating force equals pressure multiplied by projected area</a:t>
            </a:r>
          </a:p>
          <a:p>
            <a:pPr>
              <a:buFont typeface="Arial"/>
              <a:buChar char="•"/>
            </a:pPr>
            <a:r>
              <a:rPr lang="en-US" b="0" dirty="0">
                <a:solidFill>
                  <a:srgbClr val="282828"/>
                </a:solidFill>
                <a:latin typeface="Aptos"/>
              </a:rPr>
              <a:t>Upper and lower forces must be equal to prevent differential rise</a:t>
            </a:r>
          </a:p>
          <a:p>
            <a:pPr>
              <a:buFont typeface="Arial"/>
              <a:buChar char="•"/>
            </a:pPr>
            <a:r>
              <a:rPr lang="en-US" b="0" dirty="0">
                <a:solidFill>
                  <a:srgbClr val="282828"/>
                </a:solidFill>
                <a:latin typeface="Aptos"/>
              </a:rPr>
              <a:t>At the dividing line, material experiences two equal opposing forces</a:t>
            </a:r>
          </a:p>
        </p:txBody>
      </p:sp>
      <p:sp>
        <p:nvSpPr>
          <p:cNvPr id="7" name="AutoShape 7"/>
          <p:cNvSpPr/>
          <p:nvPr/>
        </p:nvSpPr>
        <p:spPr>
          <a:xfrm>
            <a:off x="7766050" y="1651462"/>
            <a:ext cx="3962400" cy="2768138"/>
          </a:xfrm>
          <a:prstGeom prst="roundRect">
            <a:avLst/>
          </a:prstGeom>
          <a:solidFill>
            <a:srgbClr val="F5E8DA"/>
          </a:solidFill>
        </p:spPr>
        <p:txBody>
          <a:bodyPr rtlCol="0" anchor="t"/>
          <a:lstStyle/>
          <a:p>
            <a:pPr algn="l">
              <a:defRPr/>
            </a:pPr>
            <a:r>
              <a:rPr lang="en-US" sz="1800" b="1" dirty="0">
                <a:solidFill>
                  <a:srgbClr val="282828"/>
                </a:solidFill>
                <a:latin typeface="Aptos"/>
              </a:rPr>
              <a:t>Force Balance Principle</a:t>
            </a:r>
            <a:endParaRPr lang="en-US" dirty="0"/>
          </a:p>
          <a:p>
            <a:pPr>
              <a:buFont typeface="Arial"/>
              <a:buChar char="•"/>
            </a:pPr>
            <a:r>
              <a:rPr lang="en-US" sz="1800" b="0" dirty="0">
                <a:solidFill>
                  <a:srgbClr val="282828"/>
                </a:solidFill>
                <a:latin typeface="Aptos"/>
              </a:rPr>
              <a:t>If lower force was less than upper force, boiler would rise (new form of air travel)</a:t>
            </a:r>
          </a:p>
          <a:p>
            <a:pPr>
              <a:buFont typeface="Arial"/>
              <a:buChar char="•"/>
            </a:pPr>
            <a:r>
              <a:rPr lang="en-US" sz="1800" b="0" dirty="0">
                <a:solidFill>
                  <a:srgbClr val="282828"/>
                </a:solidFill>
                <a:latin typeface="Aptos"/>
              </a:rPr>
              <a:t>Therefore, forces must match: force on flat lower surface equals force on curved upper surface</a:t>
            </a:r>
          </a:p>
          <a:p>
            <a:pPr>
              <a:buFont typeface="Arial"/>
              <a:buChar char="•"/>
            </a:pPr>
            <a:r>
              <a:rPr lang="en-US" sz="1800" b="0" dirty="0">
                <a:solidFill>
                  <a:srgbClr val="282828"/>
                </a:solidFill>
                <a:latin typeface="Aptos"/>
              </a:rPr>
              <a:t>This force balance is the key to understanding shell strength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109728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Shell Failure Analysis: Tensile Forces at the Seam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 dirty="0">
                <a:solidFill>
                  <a:srgbClr val="000000"/>
                </a:solidFill>
                <a:latin typeface="Aptos"/>
              </a:rPr>
              <a:t>Steam School Notes | Chapter 11 Strength of the Boiler Shell</a:t>
            </a:r>
            <a:endParaRPr lang="en-US" sz="1100" dirty="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How material resists separating forces through tensile strength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965960"/>
          </a:xfrm>
          <a:prstGeom prst="roundRect">
            <a:avLst/>
          </a:prstGeom>
          <a:solidFill>
            <a:srgbClr val="F5E8DA"/>
          </a:solidFill>
        </p:spPr>
        <p:txBody>
          <a:bodyPr rtlCol="0" anchor="t"/>
          <a:lstStyle/>
          <a:p>
            <a:pPr algn="l">
              <a:defRPr/>
            </a:pPr>
            <a:r>
              <a:rPr lang="en-US" sz="1800" b="1">
                <a:solidFill>
                  <a:srgbClr val="282828"/>
                </a:solidFill>
                <a:latin typeface="Aptos"/>
              </a:rPr>
              <a:t>Resisting Area and Tensile Force</a:t>
            </a:r>
            <a:endParaRPr lang="en-US"/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Material along dividing line experiences two equal forces in opposite directions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Resisting area equals shell thickness multiplied by cylinder length at each side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Total resisting area: 2LT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Force required to tear metal determined by tensile strength of material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Shell bursts when force on seam equals tensile strength</a:t>
            </a:r>
          </a:p>
        </p:txBody>
      </p:sp>
      <p:sp>
        <p:nvSpPr>
          <p:cNvPr id="6" name="AutoShape 6"/>
          <p:cNvSpPr/>
          <p:nvPr/>
        </p:nvSpPr>
        <p:spPr>
          <a:xfrm>
            <a:off x="274320" y="3749040"/>
            <a:ext cx="10972800" cy="1691640"/>
          </a:xfrm>
          <a:prstGeom prst="roundRect">
            <a:avLst/>
          </a:prstGeom>
          <a:solidFill>
            <a:srgbClr val="F5E8DA"/>
          </a:solidFill>
        </p:spPr>
        <p:txBody>
          <a:bodyPr rtlCol="0" anchor="t"/>
          <a:lstStyle/>
          <a:p>
            <a:pPr algn="l">
              <a:defRPr/>
            </a:pPr>
            <a:r>
              <a:rPr lang="en-US" sz="1800" b="1" dirty="0">
                <a:solidFill>
                  <a:srgbClr val="282828"/>
                </a:solidFill>
                <a:latin typeface="Aptos"/>
              </a:rPr>
              <a:t>Bursting Pressure Relationship</a:t>
            </a:r>
            <a:endParaRPr lang="en-US" dirty="0"/>
          </a:p>
          <a:p>
            <a:pPr>
              <a:buFont typeface="Arial"/>
              <a:buChar char="•"/>
            </a:pPr>
            <a:r>
              <a:rPr lang="en-US" sz="1800" b="0" dirty="0">
                <a:solidFill>
                  <a:srgbClr val="282828"/>
                </a:solidFill>
                <a:latin typeface="Aptos"/>
              </a:rPr>
              <a:t>Bursting pressure depends on thickness and diameter only</a:t>
            </a:r>
          </a:p>
          <a:p>
            <a:pPr>
              <a:buFont typeface="Arial"/>
              <a:buChar char="•"/>
            </a:pPr>
            <a:r>
              <a:rPr lang="en-US" sz="1800" b="0" dirty="0">
                <a:solidFill>
                  <a:srgbClr val="282828"/>
                </a:solidFill>
                <a:latin typeface="Aptos"/>
              </a:rPr>
              <a:t>Cylinder length cancels out in bursting pressure equation</a:t>
            </a:r>
          </a:p>
          <a:p>
            <a:pPr>
              <a:buFont typeface="Arial"/>
              <a:buChar char="•"/>
            </a:pPr>
            <a:r>
              <a:rPr lang="en-US" sz="1800" b="0" dirty="0">
                <a:solidFill>
                  <a:srgbClr val="282828"/>
                </a:solidFill>
                <a:latin typeface="Aptos"/>
              </a:rPr>
              <a:t>Length of cylinder does not affect bursting pressure</a:t>
            </a:r>
          </a:p>
          <a:p>
            <a:pPr>
              <a:buFont typeface="Arial"/>
              <a:buChar char="•"/>
            </a:pPr>
            <a:r>
              <a:rPr lang="en-US" sz="1800" b="0" dirty="0">
                <a:solidFill>
                  <a:srgbClr val="282828"/>
                </a:solidFill>
                <a:latin typeface="Aptos"/>
              </a:rPr>
              <a:t>Bursting pressure formula: P</a:t>
            </a:r>
            <a:r>
              <a:rPr lang="en-US" sz="1800" b="0" baseline="-25000" dirty="0">
                <a:solidFill>
                  <a:srgbClr val="282828"/>
                </a:solidFill>
                <a:latin typeface="Aptos"/>
              </a:rPr>
              <a:t>b</a:t>
            </a:r>
            <a:r>
              <a:rPr lang="en-US" sz="1800" b="0" dirty="0">
                <a:solidFill>
                  <a:srgbClr val="282828"/>
                </a:solidFill>
                <a:latin typeface="Aptos"/>
              </a:rPr>
              <a:t> = (2T × </a:t>
            </a:r>
            <a:r>
              <a:rPr lang="en-US" sz="1800" b="0" dirty="0" err="1">
                <a:solidFill>
                  <a:srgbClr val="282828"/>
                </a:solidFill>
                <a:latin typeface="Aptos"/>
              </a:rPr>
              <a:t>σ</a:t>
            </a:r>
            <a:r>
              <a:rPr lang="en-US" sz="1800" b="0" baseline="-25000" dirty="0" err="1">
                <a:solidFill>
                  <a:srgbClr val="282828"/>
                </a:solidFill>
                <a:latin typeface="Aptos"/>
              </a:rPr>
              <a:t>t</a:t>
            </a:r>
            <a:r>
              <a:rPr lang="en-US" sz="1800" b="0" dirty="0">
                <a:solidFill>
                  <a:srgbClr val="282828"/>
                </a:solidFill>
                <a:latin typeface="Aptos"/>
              </a:rPr>
              <a:t>) / D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109728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Worked Example: Bursting Pressure Calculation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Chapter 11 Strength of the Boiler Shell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Calculating burst pressure for a specific cylindrical boiler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447800"/>
            <a:ext cx="4900930" cy="1965960"/>
          </a:xfrm>
          <a:prstGeom prst="roundRect">
            <a:avLst/>
          </a:prstGeom>
          <a:solidFill>
            <a:srgbClr val="F5E8DA"/>
          </a:solidFill>
        </p:spPr>
        <p:txBody>
          <a:bodyPr rtlCol="0" anchor="t"/>
          <a:lstStyle/>
          <a:p>
            <a:pPr algn="l">
              <a:defRPr/>
            </a:pPr>
            <a:r>
              <a:rPr lang="en-US" sz="1800" b="1" dirty="0">
                <a:solidFill>
                  <a:srgbClr val="282828"/>
                </a:solidFill>
                <a:latin typeface="Aptos"/>
              </a:rPr>
              <a:t>Given Parameters</a:t>
            </a:r>
            <a:endParaRPr lang="en-US" dirty="0"/>
          </a:p>
          <a:p>
            <a:pPr>
              <a:buFont typeface="Arial"/>
              <a:buChar char="•"/>
            </a:pPr>
            <a:r>
              <a:rPr lang="en-US" sz="1800" b="0" dirty="0">
                <a:solidFill>
                  <a:srgbClr val="282828"/>
                </a:solidFill>
                <a:latin typeface="Aptos"/>
              </a:rPr>
              <a:t>Diameter: D = 30 in</a:t>
            </a:r>
          </a:p>
          <a:p>
            <a:pPr>
              <a:buFont typeface="Arial"/>
              <a:buChar char="•"/>
            </a:pPr>
            <a:r>
              <a:rPr lang="en-US" sz="1800" b="0" dirty="0">
                <a:solidFill>
                  <a:srgbClr val="282828"/>
                </a:solidFill>
                <a:latin typeface="Aptos"/>
              </a:rPr>
              <a:t>Length: L = 96 in</a:t>
            </a:r>
          </a:p>
          <a:p>
            <a:pPr>
              <a:buFont typeface="Arial"/>
              <a:buChar char="•"/>
            </a:pPr>
            <a:r>
              <a:rPr lang="en-US" sz="1800" b="0" dirty="0">
                <a:solidFill>
                  <a:srgbClr val="282828"/>
                </a:solidFill>
                <a:latin typeface="Aptos"/>
              </a:rPr>
              <a:t>Internal pressure: P</a:t>
            </a:r>
            <a:r>
              <a:rPr lang="en-US" sz="1800" b="0" baseline="-25000" dirty="0">
                <a:solidFill>
                  <a:srgbClr val="282828"/>
                </a:solidFill>
                <a:latin typeface="Aptos"/>
              </a:rPr>
              <a:t>B</a:t>
            </a:r>
            <a:r>
              <a:rPr lang="en-US" sz="1800" b="0" dirty="0">
                <a:solidFill>
                  <a:srgbClr val="282828"/>
                </a:solidFill>
                <a:latin typeface="Aptos"/>
              </a:rPr>
              <a:t> = 100 </a:t>
            </a:r>
            <a:r>
              <a:rPr lang="en-US" sz="1800" b="0" dirty="0" err="1">
                <a:solidFill>
                  <a:srgbClr val="282828"/>
                </a:solidFill>
                <a:latin typeface="Aptos"/>
              </a:rPr>
              <a:t>lb</a:t>
            </a:r>
            <a:r>
              <a:rPr lang="en-US" sz="1800" b="0" dirty="0">
                <a:solidFill>
                  <a:srgbClr val="282828"/>
                </a:solidFill>
                <a:latin typeface="Aptos"/>
              </a:rPr>
              <a:t>/in²</a:t>
            </a:r>
          </a:p>
          <a:p>
            <a:pPr>
              <a:buFont typeface="Arial"/>
              <a:buChar char="•"/>
            </a:pPr>
            <a:r>
              <a:rPr lang="en-US" sz="1800" b="0" dirty="0">
                <a:solidFill>
                  <a:srgbClr val="282828"/>
                </a:solidFill>
                <a:latin typeface="Aptos"/>
              </a:rPr>
              <a:t>Shell thickness: T = 0.250 in</a:t>
            </a:r>
          </a:p>
          <a:p>
            <a:pPr>
              <a:buFont typeface="Arial"/>
              <a:buChar char="•"/>
            </a:pPr>
            <a:r>
              <a:rPr lang="en-US" sz="1800" b="0" dirty="0">
                <a:solidFill>
                  <a:srgbClr val="282828"/>
                </a:solidFill>
                <a:latin typeface="Aptos"/>
              </a:rPr>
              <a:t>Tensile strength: </a:t>
            </a:r>
            <a:r>
              <a:rPr lang="en-US" sz="1800" b="0" dirty="0" err="1">
                <a:solidFill>
                  <a:srgbClr val="282828"/>
                </a:solidFill>
                <a:latin typeface="Aptos"/>
              </a:rPr>
              <a:t>σ</a:t>
            </a:r>
            <a:r>
              <a:rPr lang="en-US" sz="1800" b="0" baseline="-25000" dirty="0" err="1">
                <a:solidFill>
                  <a:srgbClr val="282828"/>
                </a:solidFill>
                <a:latin typeface="Aptos"/>
              </a:rPr>
              <a:t>t</a:t>
            </a:r>
            <a:r>
              <a:rPr lang="en-US" sz="1800" b="0" dirty="0">
                <a:solidFill>
                  <a:srgbClr val="282828"/>
                </a:solidFill>
                <a:latin typeface="Aptos"/>
              </a:rPr>
              <a:t> = 60,000 </a:t>
            </a:r>
            <a:r>
              <a:rPr lang="en-US" sz="1800" b="0" dirty="0" err="1">
                <a:solidFill>
                  <a:srgbClr val="282828"/>
                </a:solidFill>
                <a:latin typeface="Aptos"/>
              </a:rPr>
              <a:t>lb</a:t>
            </a:r>
            <a:r>
              <a:rPr lang="en-US" sz="1800" b="0" dirty="0">
                <a:solidFill>
                  <a:srgbClr val="282828"/>
                </a:solidFill>
                <a:latin typeface="Aptos"/>
              </a:rPr>
              <a:t>/in²</a:t>
            </a:r>
          </a:p>
        </p:txBody>
      </p:sp>
      <p:sp>
        <p:nvSpPr>
          <p:cNvPr id="6" name="AutoShape 6"/>
          <p:cNvSpPr/>
          <p:nvPr/>
        </p:nvSpPr>
        <p:spPr>
          <a:xfrm>
            <a:off x="5784850" y="1501140"/>
            <a:ext cx="5462270" cy="709352"/>
          </a:xfrm>
          <a:prstGeom prst="roundRect">
            <a:avLst/>
          </a:prstGeom>
          <a:solidFill>
            <a:srgbClr val="F5E8DA"/>
          </a:solidFill>
        </p:spPr>
        <p:txBody>
          <a:bodyPr rtlCol="0" anchor="t"/>
          <a:lstStyle/>
          <a:p>
            <a:pPr algn="l">
              <a:defRPr/>
            </a:pPr>
            <a:r>
              <a:rPr lang="en-US" sz="1800" b="1" dirty="0">
                <a:solidFill>
                  <a:srgbClr val="282828"/>
                </a:solidFill>
                <a:latin typeface="Aptos"/>
              </a:rPr>
              <a:t>Separating Force Calculation</a:t>
            </a:r>
            <a:endParaRPr lang="en-US" dirty="0"/>
          </a:p>
          <a:p>
            <a:r>
              <a:rPr lang="en-US" dirty="0">
                <a:solidFill>
                  <a:srgbClr val="282828"/>
                </a:solidFill>
                <a:latin typeface="Aptos"/>
              </a:rPr>
              <a:t>P</a:t>
            </a:r>
            <a:r>
              <a:rPr lang="en-US" baseline="-25000" dirty="0">
                <a:solidFill>
                  <a:srgbClr val="282828"/>
                </a:solidFill>
                <a:latin typeface="Aptos"/>
              </a:rPr>
              <a:t>D</a:t>
            </a:r>
            <a:r>
              <a:rPr lang="en-US" dirty="0">
                <a:solidFill>
                  <a:srgbClr val="282828"/>
                </a:solidFill>
                <a:latin typeface="Aptos"/>
              </a:rPr>
              <a:t> = D × L × P</a:t>
            </a:r>
            <a:r>
              <a:rPr lang="en-US" baseline="-25000" dirty="0">
                <a:solidFill>
                  <a:srgbClr val="282828"/>
                </a:solidFill>
                <a:latin typeface="Aptos"/>
              </a:rPr>
              <a:t>B</a:t>
            </a:r>
            <a:r>
              <a:rPr lang="en-US" dirty="0">
                <a:solidFill>
                  <a:srgbClr val="282828"/>
                </a:solidFill>
                <a:latin typeface="Aptos"/>
              </a:rPr>
              <a:t> = 30 in × 96 in × 100 </a:t>
            </a:r>
            <a:r>
              <a:rPr lang="en-US" dirty="0" err="1">
                <a:solidFill>
                  <a:srgbClr val="282828"/>
                </a:solidFill>
                <a:latin typeface="Aptos"/>
              </a:rPr>
              <a:t>lb</a:t>
            </a:r>
            <a:r>
              <a:rPr lang="en-US" dirty="0">
                <a:solidFill>
                  <a:srgbClr val="282828"/>
                </a:solidFill>
                <a:latin typeface="Aptos"/>
              </a:rPr>
              <a:t>/in² = 288,000 </a:t>
            </a:r>
            <a:r>
              <a:rPr lang="en-US" dirty="0" err="1">
                <a:solidFill>
                  <a:srgbClr val="282828"/>
                </a:solidFill>
                <a:latin typeface="Aptos"/>
              </a:rPr>
              <a:t>lb</a:t>
            </a:r>
            <a:endParaRPr lang="en-US" dirty="0">
              <a:solidFill>
                <a:srgbClr val="282828"/>
              </a:solidFill>
              <a:latin typeface="Aptos"/>
            </a:endParaRPr>
          </a:p>
          <a:p>
            <a:pPr>
              <a:buFont typeface="Arial"/>
              <a:buChar char="•"/>
            </a:pPr>
            <a:endParaRPr lang="en-US" sz="1800" b="0" dirty="0">
              <a:solidFill>
                <a:srgbClr val="282828"/>
              </a:solidFill>
              <a:latin typeface="Aptos"/>
            </a:endParaRPr>
          </a:p>
        </p:txBody>
      </p:sp>
      <p:sp>
        <p:nvSpPr>
          <p:cNvPr id="7" name="AutoShape 7"/>
          <p:cNvSpPr/>
          <p:nvPr/>
        </p:nvSpPr>
        <p:spPr>
          <a:xfrm>
            <a:off x="5785427" y="2361508"/>
            <a:ext cx="5462270" cy="868680"/>
          </a:xfrm>
          <a:prstGeom prst="roundRect">
            <a:avLst/>
          </a:prstGeom>
          <a:solidFill>
            <a:srgbClr val="F5E8DA"/>
          </a:solidFill>
        </p:spPr>
        <p:txBody>
          <a:bodyPr rtlCol="0" anchor="t"/>
          <a:lstStyle/>
          <a:p>
            <a:pPr algn="l">
              <a:defRPr/>
            </a:pPr>
            <a:r>
              <a:rPr lang="en-US" sz="1800" b="1" dirty="0">
                <a:solidFill>
                  <a:srgbClr val="282828"/>
                </a:solidFill>
                <a:latin typeface="Aptos"/>
              </a:rPr>
              <a:t>Resisting Area Calculation</a:t>
            </a:r>
            <a:endParaRPr lang="en-US" dirty="0"/>
          </a:p>
          <a:p>
            <a:r>
              <a:rPr lang="en-US" sz="1800" b="0" dirty="0">
                <a:solidFill>
                  <a:srgbClr val="282828"/>
                </a:solidFill>
                <a:latin typeface="Aptos"/>
              </a:rPr>
              <a:t>A</a:t>
            </a:r>
            <a:r>
              <a:rPr lang="en-US" sz="1800" b="0" baseline="-25000" dirty="0">
                <a:solidFill>
                  <a:srgbClr val="282828"/>
                </a:solidFill>
                <a:latin typeface="Aptos"/>
              </a:rPr>
              <a:t>s</a:t>
            </a:r>
            <a:r>
              <a:rPr lang="en-US" sz="1800" b="0" dirty="0">
                <a:solidFill>
                  <a:srgbClr val="282828"/>
                </a:solidFill>
                <a:latin typeface="Aptos"/>
              </a:rPr>
              <a:t> = 2 × L × T = 2 × 96 in × 0.250 in = 48 in²</a:t>
            </a:r>
          </a:p>
        </p:txBody>
      </p:sp>
      <p:sp>
        <p:nvSpPr>
          <p:cNvPr id="8" name="AutoShape 8"/>
          <p:cNvSpPr/>
          <p:nvPr/>
        </p:nvSpPr>
        <p:spPr>
          <a:xfrm>
            <a:off x="274320" y="5562600"/>
            <a:ext cx="10972800" cy="1143000"/>
          </a:xfrm>
          <a:prstGeom prst="roundRect">
            <a:avLst/>
          </a:prstGeom>
          <a:solidFill>
            <a:srgbClr val="F5E8DA"/>
          </a:solidFill>
        </p:spPr>
        <p:txBody>
          <a:bodyPr rtlCol="0" anchor="t"/>
          <a:lstStyle/>
          <a:p>
            <a:pPr algn="l">
              <a:defRPr/>
            </a:pPr>
            <a:r>
              <a:rPr lang="en-US" sz="1800" b="1" dirty="0">
                <a:solidFill>
                  <a:srgbClr val="282828"/>
                </a:solidFill>
                <a:latin typeface="Aptos"/>
              </a:rPr>
              <a:t>Bursting Pressure Result</a:t>
            </a:r>
            <a:endParaRPr lang="en-US" dirty="0"/>
          </a:p>
          <a:p>
            <a:pPr>
              <a:buFont typeface="Arial"/>
              <a:buChar char="•"/>
            </a:pPr>
            <a:r>
              <a:rPr lang="en-US" sz="1800" b="0" dirty="0">
                <a:solidFill>
                  <a:srgbClr val="282828"/>
                </a:solidFill>
                <a:latin typeface="Aptos"/>
              </a:rPr>
              <a:t>P</a:t>
            </a:r>
            <a:r>
              <a:rPr lang="en-US" sz="1800" b="0" baseline="-25000" dirty="0">
                <a:solidFill>
                  <a:srgbClr val="282828"/>
                </a:solidFill>
                <a:latin typeface="Aptos"/>
              </a:rPr>
              <a:t>B</a:t>
            </a:r>
            <a:r>
              <a:rPr lang="en-US" sz="1800" b="0" dirty="0">
                <a:solidFill>
                  <a:srgbClr val="282828"/>
                </a:solidFill>
                <a:latin typeface="Aptos"/>
              </a:rPr>
              <a:t> </a:t>
            </a:r>
            <a:r>
              <a:rPr lang="en-US" dirty="0">
                <a:solidFill>
                  <a:srgbClr val="282828"/>
                </a:solidFill>
                <a:latin typeface="Aptos"/>
              </a:rPr>
              <a:t>= </a:t>
            </a:r>
            <a:r>
              <a:rPr lang="en-US" sz="1800" b="0" dirty="0">
                <a:solidFill>
                  <a:srgbClr val="282828"/>
                </a:solidFill>
                <a:latin typeface="Aptos"/>
              </a:rPr>
              <a:t>(2 × T × </a:t>
            </a:r>
            <a:r>
              <a:rPr lang="en-US" sz="1800" b="0" dirty="0" err="1">
                <a:solidFill>
                  <a:srgbClr val="282828"/>
                </a:solidFill>
                <a:latin typeface="Aptos"/>
              </a:rPr>
              <a:t>σ</a:t>
            </a:r>
            <a:r>
              <a:rPr lang="en-US" sz="1800" b="0" baseline="-25000" dirty="0" err="1">
                <a:solidFill>
                  <a:srgbClr val="282828"/>
                </a:solidFill>
                <a:latin typeface="Aptos"/>
              </a:rPr>
              <a:t>t</a:t>
            </a:r>
            <a:r>
              <a:rPr lang="en-US" sz="1800" b="0" dirty="0">
                <a:solidFill>
                  <a:srgbClr val="282828"/>
                </a:solidFill>
                <a:latin typeface="Aptos"/>
              </a:rPr>
              <a:t>) / D = (2 × 0.250 × 60,000) / 30 = 1,000 psi</a:t>
            </a:r>
          </a:p>
          <a:p>
            <a:pPr>
              <a:buFont typeface="Arial"/>
              <a:buChar char="•"/>
            </a:pPr>
            <a:r>
              <a:rPr lang="en-US" sz="1800" b="0" dirty="0">
                <a:solidFill>
                  <a:srgbClr val="282828"/>
                </a:solidFill>
                <a:latin typeface="Aptos"/>
              </a:rPr>
              <a:t>Cylinder 30 inches diameter, 96 inches long, 0.250 inch thick will burst at 1,000 psi</a:t>
            </a:r>
          </a:p>
        </p:txBody>
      </p:sp>
      <p:sp>
        <p:nvSpPr>
          <p:cNvPr id="10" name="AutoShape 6">
            <a:extLst>
              <a:ext uri="{FF2B5EF4-FFF2-40B4-BE49-F238E27FC236}">
                <a16:creationId xmlns:a16="http://schemas.microsoft.com/office/drawing/2014/main" id="{8AC93344-16B9-9EA5-E80C-867E854F4AFE}"/>
              </a:ext>
            </a:extLst>
          </p:cNvPr>
          <p:cNvSpPr/>
          <p:nvPr/>
        </p:nvSpPr>
        <p:spPr>
          <a:xfrm>
            <a:off x="5784850" y="3392978"/>
            <a:ext cx="5462270" cy="1963882"/>
          </a:xfrm>
          <a:prstGeom prst="roundRect">
            <a:avLst/>
          </a:prstGeom>
          <a:solidFill>
            <a:srgbClr val="F5E8DA"/>
          </a:solidFill>
        </p:spPr>
        <p:txBody>
          <a:bodyPr rtlCol="0" anchor="t"/>
          <a:lstStyle/>
          <a:p>
            <a:pPr algn="l">
              <a:defRPr/>
            </a:pPr>
            <a:r>
              <a:rPr lang="en-US" sz="1800" b="1" dirty="0">
                <a:solidFill>
                  <a:srgbClr val="282828"/>
                </a:solidFill>
                <a:latin typeface="Aptos"/>
              </a:rPr>
              <a:t>Bursting pressure depends on tensile strength</a:t>
            </a:r>
            <a:endParaRPr lang="en-US" dirty="0"/>
          </a:p>
          <a:p>
            <a:r>
              <a:rPr lang="en-US" dirty="0" err="1">
                <a:solidFill>
                  <a:srgbClr val="282828"/>
                </a:solidFill>
                <a:latin typeface="Aptos"/>
              </a:rPr>
              <a:t>σ</a:t>
            </a:r>
            <a:r>
              <a:rPr lang="en-US" baseline="-25000" dirty="0" err="1">
                <a:solidFill>
                  <a:srgbClr val="282828"/>
                </a:solidFill>
                <a:latin typeface="Aptos"/>
              </a:rPr>
              <a:t>t</a:t>
            </a:r>
            <a:r>
              <a:rPr lang="en-US" baseline="-25000" dirty="0">
                <a:solidFill>
                  <a:srgbClr val="282828"/>
                </a:solidFill>
                <a:latin typeface="Aptos"/>
              </a:rPr>
              <a:t> </a:t>
            </a:r>
            <a:r>
              <a:rPr lang="en-US" dirty="0">
                <a:solidFill>
                  <a:srgbClr val="282828"/>
                </a:solidFill>
                <a:latin typeface="Aptos"/>
              </a:rPr>
              <a:t>=P</a:t>
            </a:r>
            <a:r>
              <a:rPr lang="en-US" baseline="-25000" dirty="0">
                <a:solidFill>
                  <a:srgbClr val="282828"/>
                </a:solidFill>
                <a:latin typeface="Aptos"/>
              </a:rPr>
              <a:t>D</a:t>
            </a:r>
            <a:r>
              <a:rPr lang="en-US" dirty="0">
                <a:solidFill>
                  <a:srgbClr val="282828"/>
                </a:solidFill>
                <a:latin typeface="Aptos"/>
              </a:rPr>
              <a:t>/A</a:t>
            </a:r>
            <a:r>
              <a:rPr lang="en-US" baseline="-25000" dirty="0">
                <a:solidFill>
                  <a:srgbClr val="282828"/>
                </a:solidFill>
                <a:latin typeface="Aptos"/>
              </a:rPr>
              <a:t>s</a:t>
            </a:r>
            <a:endParaRPr lang="en-US" dirty="0">
              <a:solidFill>
                <a:srgbClr val="282828"/>
              </a:solidFill>
              <a:latin typeface="Aptos"/>
            </a:endParaRPr>
          </a:p>
          <a:p>
            <a:r>
              <a:rPr lang="en-US" sz="1800" b="0" dirty="0">
                <a:solidFill>
                  <a:srgbClr val="282828"/>
                </a:solidFill>
                <a:latin typeface="Aptos"/>
              </a:rPr>
              <a:t>     </a:t>
            </a:r>
            <a:r>
              <a:rPr lang="en-US" dirty="0">
                <a:solidFill>
                  <a:srgbClr val="282828"/>
                </a:solidFill>
                <a:latin typeface="Aptos"/>
              </a:rPr>
              <a:t>= D × L × P</a:t>
            </a:r>
            <a:r>
              <a:rPr lang="en-US" baseline="-25000" dirty="0">
                <a:solidFill>
                  <a:srgbClr val="282828"/>
                </a:solidFill>
                <a:latin typeface="Aptos"/>
              </a:rPr>
              <a:t>B</a:t>
            </a:r>
            <a:r>
              <a:rPr lang="en-US" dirty="0">
                <a:solidFill>
                  <a:srgbClr val="282828"/>
                </a:solidFill>
                <a:latin typeface="Aptos"/>
              </a:rPr>
              <a:t> / (2 × L × T )</a:t>
            </a:r>
            <a:endParaRPr lang="en-US" sz="1800" b="0" dirty="0">
              <a:solidFill>
                <a:srgbClr val="282828"/>
              </a:solidFill>
              <a:latin typeface="Aptos"/>
            </a:endParaRPr>
          </a:p>
          <a:p>
            <a:br>
              <a:rPr lang="en-US" dirty="0">
                <a:solidFill>
                  <a:srgbClr val="282828"/>
                </a:solidFill>
                <a:latin typeface="Aptos"/>
              </a:rPr>
            </a:br>
            <a:r>
              <a:rPr lang="en-US" dirty="0">
                <a:solidFill>
                  <a:srgbClr val="282828"/>
                </a:solidFill>
                <a:latin typeface="Aptos"/>
              </a:rPr>
              <a:t>P</a:t>
            </a:r>
            <a:r>
              <a:rPr lang="en-US" baseline="-25000" dirty="0">
                <a:solidFill>
                  <a:srgbClr val="282828"/>
                </a:solidFill>
                <a:latin typeface="Aptos"/>
              </a:rPr>
              <a:t>B</a:t>
            </a:r>
            <a:r>
              <a:rPr lang="en-US" dirty="0">
                <a:solidFill>
                  <a:srgbClr val="282828"/>
                </a:solidFill>
                <a:latin typeface="Aptos"/>
              </a:rPr>
              <a:t> =  (2 × L × T × </a:t>
            </a:r>
            <a:r>
              <a:rPr lang="en-US" dirty="0" err="1">
                <a:solidFill>
                  <a:srgbClr val="282828"/>
                </a:solidFill>
                <a:latin typeface="Aptos"/>
              </a:rPr>
              <a:t>σ</a:t>
            </a:r>
            <a:r>
              <a:rPr lang="en-US" baseline="-25000" dirty="0" err="1">
                <a:solidFill>
                  <a:srgbClr val="282828"/>
                </a:solidFill>
                <a:latin typeface="Aptos"/>
              </a:rPr>
              <a:t>t</a:t>
            </a:r>
            <a:r>
              <a:rPr lang="en-US" dirty="0">
                <a:solidFill>
                  <a:srgbClr val="282828"/>
                </a:solidFill>
                <a:latin typeface="Aptos"/>
              </a:rPr>
              <a:t>) / (D × L)</a:t>
            </a:r>
          </a:p>
          <a:p>
            <a:r>
              <a:rPr lang="en-US" dirty="0">
                <a:solidFill>
                  <a:srgbClr val="282828"/>
                </a:solidFill>
                <a:latin typeface="Aptos"/>
              </a:rPr>
              <a:t>        = (2 × T × </a:t>
            </a:r>
            <a:r>
              <a:rPr lang="en-US" dirty="0" err="1">
                <a:solidFill>
                  <a:srgbClr val="282828"/>
                </a:solidFill>
                <a:latin typeface="Aptos"/>
              </a:rPr>
              <a:t>σ</a:t>
            </a:r>
            <a:r>
              <a:rPr lang="en-US" baseline="-25000" dirty="0" err="1">
                <a:solidFill>
                  <a:srgbClr val="282828"/>
                </a:solidFill>
                <a:latin typeface="Aptos"/>
              </a:rPr>
              <a:t>t</a:t>
            </a:r>
            <a:r>
              <a:rPr lang="en-US" dirty="0">
                <a:solidFill>
                  <a:srgbClr val="282828"/>
                </a:solidFill>
                <a:latin typeface="Aptos"/>
              </a:rPr>
              <a:t>) / D </a:t>
            </a:r>
            <a:endParaRPr lang="en-US" sz="1800" b="0" dirty="0">
              <a:solidFill>
                <a:srgbClr val="282828"/>
              </a:solidFill>
              <a:latin typeface="Aptos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109728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Material Behavior Under Tensile Stress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Chapter 11 Strength of the Boiler Shell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How metals deform and fail when pulled in tension</a:t>
            </a:r>
            <a:endParaRPr lang="en-US" sz="1100"/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15635" y="1645920"/>
            <a:ext cx="2639611" cy="3291840"/>
          </a:xfrm>
          <a:prstGeom prst="rect">
            <a:avLst/>
          </a:prstGeom>
        </p:spPr>
      </p:pic>
      <p:sp>
        <p:nvSpPr>
          <p:cNvPr id="6" name="AutoShape 6"/>
          <p:cNvSpPr/>
          <p:nvPr/>
        </p:nvSpPr>
        <p:spPr>
          <a:xfrm>
            <a:off x="274320" y="1645920"/>
            <a:ext cx="6400800" cy="2788920"/>
          </a:xfrm>
          <a:prstGeom prst="roundRect">
            <a:avLst/>
          </a:prstGeom>
          <a:solidFill>
            <a:srgbClr val="F5E8DA"/>
          </a:solidFill>
        </p:spPr>
        <p:txBody>
          <a:bodyPr rtlCol="0" anchor="t"/>
          <a:lstStyle/>
          <a:p>
            <a:pPr algn="l">
              <a:defRPr/>
            </a:pPr>
            <a:r>
              <a:rPr lang="en-US" sz="1800" b="1">
                <a:solidFill>
                  <a:srgbClr val="282828"/>
                </a:solidFill>
                <a:latin typeface="Aptos"/>
              </a:rPr>
              <a:t>Stages of Material Deformation</a:t>
            </a:r>
            <a:endParaRPr lang="en-US"/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Elastic stretching: Bolt lengthens slightly; would return to original shape if load removed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Yield strength reached: Material begins permanent deformation; neck forms in bolt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Neck growth: Remaining metal carries entire load across progressively smaller area; stress increases rapidly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Fracture: Material reaches ultimate tensile strength and breaks</a:t>
            </a:r>
          </a:p>
        </p:txBody>
      </p:sp>
      <p:sp>
        <p:nvSpPr>
          <p:cNvPr id="7" name="AutoShape 7"/>
          <p:cNvSpPr/>
          <p:nvPr/>
        </p:nvSpPr>
        <p:spPr>
          <a:xfrm>
            <a:off x="274320" y="4572000"/>
            <a:ext cx="6400800" cy="1417320"/>
          </a:xfrm>
          <a:prstGeom prst="roundRect">
            <a:avLst/>
          </a:prstGeom>
          <a:solidFill>
            <a:srgbClr val="F5E8DA"/>
          </a:solidFill>
        </p:spPr>
        <p:txBody>
          <a:bodyPr rtlCol="0" anchor="t"/>
          <a:lstStyle/>
          <a:p>
            <a:pPr algn="l">
              <a:buFont typeface="Arial"/>
              <a:buChar char="•"/>
              <a:defRPr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Ductile material: Shows visible warning through significant deformation before breaking; characteristic necked shape on failed specimen</a:t>
            </a:r>
            <a:endParaRPr lang="en-US"/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Brittle material: Shows little or no necking before fracture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109728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Stress, Strain, and Material Elasticity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Chapter 11 Strength of the Boiler Shell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Fundamental definitions and behavior of materials under load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691640"/>
          </a:xfrm>
          <a:prstGeom prst="roundRect">
            <a:avLst/>
          </a:prstGeom>
          <a:solidFill>
            <a:srgbClr val="F5E8DA"/>
          </a:solidFill>
        </p:spPr>
        <p:txBody>
          <a:bodyPr rtlCol="0" anchor="t"/>
          <a:lstStyle/>
          <a:p>
            <a:pPr algn="l">
              <a:buFont typeface="Arial"/>
              <a:buChar char="•"/>
              <a:defRPr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Stress: Force acting on a material</a:t>
            </a:r>
            <a:endParaRPr lang="en-US"/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Strain: Deformation produced by stress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Elastic behavior: At low stresses, deformation is completely recoverable when load is removed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Yield strength: Stress level beyond which permanent deformation occurs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Ultimate tensile strength: Stress level at which material finally fractures</a:t>
            </a:r>
          </a:p>
        </p:txBody>
      </p:sp>
      <p:sp>
        <p:nvSpPr>
          <p:cNvPr id="6" name="AutoShape 6"/>
          <p:cNvSpPr/>
          <p:nvPr/>
        </p:nvSpPr>
        <p:spPr>
          <a:xfrm>
            <a:off x="274320" y="3474720"/>
            <a:ext cx="10972800" cy="1417320"/>
          </a:xfrm>
          <a:prstGeom prst="roundRect">
            <a:avLst/>
          </a:prstGeom>
          <a:solidFill>
            <a:srgbClr val="F5E8DA"/>
          </a:solidFill>
        </p:spPr>
        <p:txBody>
          <a:bodyPr rtlCol="0" anchor="t"/>
          <a:lstStyle/>
          <a:p>
            <a:pPr algn="l">
              <a:defRPr/>
            </a:pPr>
            <a:r>
              <a:rPr lang="en-US" sz="1800" b="1" dirty="0">
                <a:solidFill>
                  <a:srgbClr val="282828"/>
                </a:solidFill>
                <a:latin typeface="Aptos"/>
              </a:rPr>
              <a:t>Stress-Strain Curve Regions</a:t>
            </a:r>
            <a:endParaRPr lang="en-US" dirty="0"/>
          </a:p>
          <a:p>
            <a:pPr>
              <a:buFont typeface="Arial"/>
              <a:buChar char="•"/>
            </a:pPr>
            <a:r>
              <a:rPr lang="en-US" sz="1800" b="0" dirty="0">
                <a:solidFill>
                  <a:srgbClr val="282828"/>
                </a:solidFill>
                <a:latin typeface="Aptos"/>
              </a:rPr>
              <a:t>Elastic region: Deformation recoverable, metal returns to original shape</a:t>
            </a:r>
          </a:p>
          <a:p>
            <a:pPr>
              <a:buFont typeface="Arial"/>
              <a:buChar char="•"/>
            </a:pPr>
            <a:r>
              <a:rPr lang="en-US" sz="1800" b="0" dirty="0">
                <a:solidFill>
                  <a:srgbClr val="282828"/>
                </a:solidFill>
                <a:latin typeface="Aptos"/>
              </a:rPr>
              <a:t>Yield point: Transition to permanent deformation</a:t>
            </a:r>
          </a:p>
          <a:p>
            <a:pPr>
              <a:buFont typeface="Arial"/>
              <a:buChar char="•"/>
            </a:pPr>
            <a:r>
              <a:rPr lang="en-US" sz="1800" b="0" dirty="0">
                <a:solidFill>
                  <a:srgbClr val="282828"/>
                </a:solidFill>
                <a:latin typeface="Aptos"/>
              </a:rPr>
              <a:t>Plastic deformation leading to fracture: Progressive permanent deformation until failure</a:t>
            </a:r>
          </a:p>
        </p:txBody>
      </p:sp>
      <p:sp>
        <p:nvSpPr>
          <p:cNvPr id="7" name="AutoShape 7"/>
          <p:cNvSpPr/>
          <p:nvPr/>
        </p:nvSpPr>
        <p:spPr>
          <a:xfrm>
            <a:off x="274320" y="5029200"/>
            <a:ext cx="10972800" cy="1143000"/>
          </a:xfrm>
          <a:prstGeom prst="roundRect">
            <a:avLst/>
          </a:prstGeom>
          <a:solidFill>
            <a:srgbClr val="F5E8DA"/>
          </a:solidFill>
        </p:spPr>
        <p:txBody>
          <a:bodyPr rtlCol="0" anchor="t"/>
          <a:lstStyle/>
          <a:p>
            <a:pPr algn="l">
              <a:defRPr/>
            </a:pPr>
            <a:r>
              <a:rPr lang="en-US" sz="1800" b="1">
                <a:solidFill>
                  <a:srgbClr val="282828"/>
                </a:solidFill>
                <a:latin typeface="Aptos"/>
              </a:rPr>
              <a:t>Key Material Relationships</a:t>
            </a:r>
            <a:endParaRPr lang="en-US"/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For most boiler materials: Yield strength ≈ 1/2 × Tensile strength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Safe operation should remain well within elastic region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109728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Safety Factor and Maximum Allowable Working Pressure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Chapter 11 Strength of the Boiler Shell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How safety factors protect boiler operation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868680"/>
          </a:xfrm>
          <a:prstGeom prst="roundRect">
            <a:avLst/>
          </a:prstGeom>
          <a:solidFill>
            <a:srgbClr val="F5E8DA"/>
          </a:solidFill>
        </p:spPr>
        <p:txBody>
          <a:bodyPr rtlCol="0" anchor="t"/>
          <a:lstStyle/>
          <a:p>
            <a:pPr algn="l">
              <a:buFont typeface="Arial"/>
              <a:buChar char="•"/>
              <a:defRPr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Factor of safety: Margin between working stress and failure stress</a:t>
            </a:r>
            <a:endParaRPr lang="en-US"/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Maximum Allowable Working Pressure (MAWP): P_MAWP = P_B / F, where F is the factor of safety</a:t>
            </a:r>
          </a:p>
        </p:txBody>
      </p:sp>
      <p:sp>
        <p:nvSpPr>
          <p:cNvPr id="6" name="AutoShape 6"/>
          <p:cNvSpPr/>
          <p:nvPr/>
        </p:nvSpPr>
        <p:spPr>
          <a:xfrm>
            <a:off x="274320" y="2651760"/>
            <a:ext cx="10972800" cy="1417320"/>
          </a:xfrm>
          <a:prstGeom prst="roundRect">
            <a:avLst/>
          </a:prstGeom>
          <a:solidFill>
            <a:srgbClr val="F5E8DA"/>
          </a:solidFill>
        </p:spPr>
        <p:txBody>
          <a:bodyPr rtlCol="0" anchor="t"/>
          <a:lstStyle/>
          <a:p>
            <a:pPr algn="l">
              <a:defRPr/>
            </a:pPr>
            <a:r>
              <a:rPr lang="en-US" sz="1800" b="1">
                <a:solidFill>
                  <a:srgbClr val="282828"/>
                </a:solidFill>
                <a:latin typeface="Aptos"/>
              </a:rPr>
              <a:t>Design Rationale</a:t>
            </a:r>
            <a:endParaRPr lang="en-US"/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Boilers are never operated near tensile strength limit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Factor of safety provides essential margin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MAWP equation: P_MAWP = (2 × T × σ_t) / (F × D)</a:t>
            </a:r>
          </a:p>
        </p:txBody>
      </p:sp>
      <p:sp>
        <p:nvSpPr>
          <p:cNvPr id="7" name="AutoShape 7"/>
          <p:cNvSpPr/>
          <p:nvPr/>
        </p:nvSpPr>
        <p:spPr>
          <a:xfrm>
            <a:off x="274320" y="4206240"/>
            <a:ext cx="10972800" cy="1417320"/>
          </a:xfrm>
          <a:prstGeom prst="roundRect">
            <a:avLst/>
          </a:prstGeom>
          <a:solidFill>
            <a:srgbClr val="F5E8DA"/>
          </a:solidFill>
        </p:spPr>
        <p:txBody>
          <a:bodyPr rtlCol="0" anchor="t"/>
          <a:lstStyle/>
          <a:p>
            <a:pPr algn="l">
              <a:defRPr/>
            </a:pPr>
            <a:r>
              <a:rPr lang="en-US" sz="1800" b="1">
                <a:solidFill>
                  <a:srgbClr val="282828"/>
                </a:solidFill>
                <a:latin typeface="Aptos"/>
              </a:rPr>
              <a:t>Safety Considerations</a:t>
            </a:r>
            <a:endParaRPr lang="en-US"/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Cylndrical boiler shell theoretically bursts at high pressure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Safe maximum operating pressure is significantly lower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Factor of safety ensures long-term safe operation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109728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Example: Factor of Safety of Four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Chapter 11 Strength of the Boiler Shell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Application of safety factor to boiler design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417320"/>
          </a:xfrm>
          <a:prstGeom prst="roundRect">
            <a:avLst/>
          </a:prstGeom>
          <a:solidFill>
            <a:srgbClr val="F5E8DA"/>
          </a:solidFill>
        </p:spPr>
        <p:txBody>
          <a:bodyPr rtlCol="0" anchor="t"/>
          <a:lstStyle/>
          <a:p>
            <a:pPr algn="l">
              <a:defRPr/>
            </a:pPr>
            <a:r>
              <a:rPr lang="en-US" sz="1800" b="1" dirty="0">
                <a:solidFill>
                  <a:srgbClr val="282828"/>
                </a:solidFill>
                <a:latin typeface="Aptos"/>
              </a:rPr>
              <a:t>Example Boiler Parameters</a:t>
            </a:r>
            <a:endParaRPr lang="en-US" dirty="0"/>
          </a:p>
          <a:p>
            <a:pPr>
              <a:buFont typeface="Arial"/>
              <a:buChar char="•"/>
            </a:pPr>
            <a:r>
              <a:rPr lang="en-US" sz="1800" b="0" dirty="0">
                <a:solidFill>
                  <a:srgbClr val="282828"/>
                </a:solidFill>
                <a:latin typeface="Aptos"/>
              </a:rPr>
              <a:t>Bursting pressure: P</a:t>
            </a:r>
            <a:r>
              <a:rPr lang="en-US" sz="1800" baseline="-25000" dirty="0">
                <a:solidFill>
                  <a:srgbClr val="282828"/>
                </a:solidFill>
                <a:latin typeface="Aptos"/>
              </a:rPr>
              <a:t>B</a:t>
            </a:r>
            <a:r>
              <a:rPr lang="en-US" sz="1800" b="0" dirty="0">
                <a:solidFill>
                  <a:srgbClr val="282828"/>
                </a:solidFill>
                <a:latin typeface="Aptos"/>
              </a:rPr>
              <a:t> = 1,000 psi</a:t>
            </a:r>
          </a:p>
          <a:p>
            <a:pPr>
              <a:buFont typeface="Arial"/>
              <a:buChar char="•"/>
            </a:pPr>
            <a:r>
              <a:rPr lang="en-US" sz="1800" b="0" dirty="0">
                <a:solidFill>
                  <a:srgbClr val="282828"/>
                </a:solidFill>
                <a:latin typeface="Aptos"/>
              </a:rPr>
              <a:t>Factor of safety: F = 4</a:t>
            </a:r>
          </a:p>
          <a:p>
            <a:pPr>
              <a:buFont typeface="Arial"/>
              <a:buChar char="•"/>
            </a:pPr>
            <a:r>
              <a:rPr lang="en-US" sz="1800" b="0" dirty="0">
                <a:solidFill>
                  <a:srgbClr val="282828"/>
                </a:solidFill>
                <a:latin typeface="Aptos"/>
              </a:rPr>
              <a:t>Maximum Allowable Working Pressure: P_MAWP = 1,000 / 4 = 250 psi</a:t>
            </a:r>
          </a:p>
        </p:txBody>
      </p:sp>
      <p:sp>
        <p:nvSpPr>
          <p:cNvPr id="6" name="AutoShape 6"/>
          <p:cNvSpPr/>
          <p:nvPr/>
        </p:nvSpPr>
        <p:spPr>
          <a:xfrm>
            <a:off x="274320" y="3200400"/>
            <a:ext cx="10972800" cy="1143000"/>
          </a:xfrm>
          <a:prstGeom prst="roundRect">
            <a:avLst/>
          </a:prstGeom>
          <a:solidFill>
            <a:srgbClr val="F5E8DA"/>
          </a:solidFill>
        </p:spPr>
        <p:txBody>
          <a:bodyPr rtlCol="0" anchor="t"/>
          <a:lstStyle/>
          <a:p>
            <a:pPr algn="l">
              <a:defRPr/>
            </a:pPr>
            <a:r>
              <a:rPr lang="en-US" sz="1800" b="1">
                <a:solidFill>
                  <a:srgbClr val="282828"/>
                </a:solidFill>
                <a:latin typeface="Aptos"/>
              </a:rPr>
              <a:t>Result</a:t>
            </a:r>
            <a:endParaRPr lang="en-US"/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Boiler that theoretically bursts at 1,000 psi is limited to working pressure of 250 psi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282828"/>
                </a:solidFill>
                <a:latin typeface="Aptos"/>
              </a:rPr>
              <a:t>This ensures safe operation with adequate safety margin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</TotalTime>
  <Words>1414</Words>
  <Application>Microsoft Office PowerPoint</Application>
  <PresentationFormat>Custom</PresentationFormat>
  <Paragraphs>157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8" baseType="lpstr">
      <vt:lpstr>Aptos</vt:lpstr>
      <vt:lpstr>Aptos Body</vt:lpstr>
      <vt:lpstr>Aptos Display</vt:lpstr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Gerald Dueck</cp:lastModifiedBy>
  <cp:revision>2</cp:revision>
  <dcterms:created xsi:type="dcterms:W3CDTF">2006-08-16T00:00:00Z</dcterms:created>
  <dcterms:modified xsi:type="dcterms:W3CDTF">2026-08-23T13:17:11Z</dcterms:modified>
</cp:coreProperties>
</file>