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59" r:id="rId4"/>
    <p:sldId id="260" r:id="rId5"/>
    <p:sldId id="271" r:id="rId6"/>
    <p:sldId id="272" r:id="rId7"/>
    <p:sldId id="273" r:id="rId8"/>
    <p:sldId id="279" r:id="rId9"/>
    <p:sldId id="262" r:id="rId10"/>
    <p:sldId id="261" r:id="rId11"/>
    <p:sldId id="274" r:id="rId12"/>
    <p:sldId id="275" r:id="rId13"/>
    <p:sldId id="276" r:id="rId14"/>
    <p:sldId id="263" r:id="rId15"/>
    <p:sldId id="264" r:id="rId16"/>
    <p:sldId id="265" r:id="rId17"/>
    <p:sldId id="267" r:id="rId18"/>
    <p:sldId id="280" r:id="rId19"/>
    <p:sldId id="266" r:id="rId20"/>
    <p:sldId id="278" r:id="rId21"/>
    <p:sldId id="281" r:id="rId22"/>
    <p:sldId id="268" r:id="rId23"/>
    <p:sldId id="277" r:id="rId24"/>
  </p:sldIdLst>
  <p:sldSz cx="12192000" cy="6858000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7296">
          <p15:clr>
            <a:srgbClr val="A4A3A4"/>
          </p15:clr>
        </p15:guide>
        <p15:guide id="4" orient="horz" pos="4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9911" autoAdjust="0"/>
  </p:normalViewPr>
  <p:slideViewPr>
    <p:cSldViewPr snapToGrid="0">
      <p:cViewPr varScale="1">
        <p:scale>
          <a:sx n="72" d="100"/>
          <a:sy n="72" d="100"/>
        </p:scale>
        <p:origin x="606" y="60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E138C5-3E3E-9584-0008-C1D122EE25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ACC6DA-9AC8-FD53-09FB-27FE82910E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8CFA25-8645-45A8-9BFD-6F9EC35F169E}" type="datetimeFigureOut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0F468C-EE56-652B-C271-77DB8163B4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5FE9C-78C2-BBB8-B86F-1BA0174305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A7B5D8B-0344-4573-AC6D-F9977CE5097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F8505DE-CAB4-46AF-21F3-237660B50F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264DF0-23C3-7A2D-6930-4DCF4F5D3A8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0F0FF44-C9D6-4170-88A6-A1F31FB657F5}" type="datetimeFigureOut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342AC09-D6D9-4BCB-FA71-857D01D78B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D0311C1-E0FA-71F3-8189-AEC2AEE4F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663E9-7832-FAA2-C3BE-4C1617CED1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1F269-7C99-99F7-793E-FC374F96A5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2B1147D-8239-49D4-9EC2-483ACDA4095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A8908866-BF7D-0CDC-98A7-E75329E48E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5CF9F79B-D76F-2A07-A3CB-D601E38EBB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A1124113-363B-BC73-42BD-428FF5D327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15420EC-0E01-48BB-B8BF-299AD0A281F3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CA245165-156B-A0E1-272F-4C4BFAF3C2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511D5E8F-C589-9A71-D4A2-7D212C003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3038" indent="-173038">
              <a:spcBef>
                <a:spcPct val="0"/>
              </a:spcBef>
              <a:buFontTx/>
              <a:buChar char="•"/>
            </a:pPr>
            <a:r>
              <a:rPr lang="en-US" altLang="en-US"/>
              <a:t>How presentation will benefit audience: Adult learners are more interested in a subject if they know how or why it is important to them.</a:t>
            </a:r>
          </a:p>
          <a:p>
            <a:pPr marL="173038" indent="-173038">
              <a:spcBef>
                <a:spcPct val="0"/>
              </a:spcBef>
              <a:buFontTx/>
              <a:buChar char="•"/>
            </a:pPr>
            <a:r>
              <a:rPr lang="en-US" altLang="en-US"/>
              <a:t>Presenter’s level of expertise in the subject: Briefly state your credentials in this area, or explain why participants should listen to you.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5FC95324-0866-E7E9-D709-05E839A75E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4A1C9FF-5CDB-4084-A019-0BE2FE738108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ECE70461-E5DB-2FEC-86C4-65093379E3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EA852599-35F1-DD22-8563-C8B245710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Lesson descriptions should be brief.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113971EC-65CA-654B-C5A2-FB5C3F0FA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459C437-A991-430C-A1A4-354DE37C85B4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84F3D16B-DE90-BE90-0A3C-86D2C5D18C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F0C932-71AE-CAB4-81ED-FD18CDCDB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Example objectives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At the end of this lesson, you will be able to: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Save files to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Move files to different locations on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Share files on the team Web server.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CB7C889E-F188-DB51-BA89-327DBFD134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A56F0DE-84AA-4580-9F5F-709181B9EBAF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AF449BDF-61C4-0983-BC14-C0B00F8ADA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B35C6-C067-FC01-880F-B46AA6B9C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Example objectives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At the end of this lesson, you will be able to: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Save files to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Move files to different locations on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Share files on the team Web server.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B3172739-B59B-1FD9-13B0-7BB6F87527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E813E10-824F-4521-8BBA-EEF8DAC3AFF0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38683BD5-D026-F138-868E-92CAC7FC51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36B3E-675F-6023-5711-B1F4E0DFD3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Example objectives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At the end of this lesson, you will be able to: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Save files to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Move files to different locations on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Share files on the team Web server.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750F5EB7-4850-DC03-DFA9-A5682565B0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71E00BE-BA36-4ECF-82B1-EEB50AB37396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90D8B68-74C0-29B6-3343-85799A5539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8E3E42-A9F2-5952-0393-5089EB7693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/>
              <a:t>Example objectives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At the end of this lesson, you will be able to: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Save files to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Move files to different locations on the team Web server.</a:t>
            </a:r>
          </a:p>
          <a:p>
            <a:pPr marL="173422" indent="-173422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Share files on the team Web server.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595365BD-28DE-12CF-9484-8F5AAACE24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8988210-48A2-427B-B94F-401567E5FB32}" type="slidenum">
              <a:rPr lang="en-US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E1A4B50D-E561-1053-2D2F-6F6A307FCF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FD57BDBB-2B77-D2BA-254F-B099A784E2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85A6E100-1F6E-83C6-8159-70F8A9D0A4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4863C9-7D6F-4003-ADFE-DEA83394239B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4D9D4034-9D87-751A-A443-04F3FFF228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5CAF1490-4A5C-5DB5-A41B-67BB8F1F53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Lesson descriptions should be brief.</a:t>
            </a:r>
          </a:p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F2D9A3CD-7DE2-1CF2-E057-AE682E0CB8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55C31CA-40B7-4E03-85AF-BAF859248173}" type="slidenum">
              <a:rPr lang="en-US" altLang="en-US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2DE7C6-003E-3F80-D816-8F6C0E175B65}"/>
              </a:ext>
            </a:extLst>
          </p:cNvPr>
          <p:cNvSpPr/>
          <p:nvPr/>
        </p:nvSpPr>
        <p:spPr>
          <a:xfrm>
            <a:off x="0" y="0"/>
            <a:ext cx="12192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8F5C7E-A77D-4BAA-802D-9B358204FF45}"/>
              </a:ext>
            </a:extLst>
          </p:cNvPr>
          <p:cNvSpPr/>
          <p:nvPr/>
        </p:nvSpPr>
        <p:spPr>
          <a:xfrm flipV="1">
            <a:off x="7213600" y="3810000"/>
            <a:ext cx="49784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AA3E1A-6486-86B5-2FC7-906DBD503C22}"/>
              </a:ext>
            </a:extLst>
          </p:cNvPr>
          <p:cNvSpPr/>
          <p:nvPr/>
        </p:nvSpPr>
        <p:spPr>
          <a:xfrm flipV="1">
            <a:off x="7213600" y="3897313"/>
            <a:ext cx="49784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380D52-A373-3210-35D8-1CF6E2BDF457}"/>
              </a:ext>
            </a:extLst>
          </p:cNvPr>
          <p:cNvSpPr/>
          <p:nvPr/>
        </p:nvSpPr>
        <p:spPr>
          <a:xfrm flipV="1">
            <a:off x="7213600" y="4114800"/>
            <a:ext cx="49784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946E7B-F898-9FED-2589-49A6D7BE58A9}"/>
              </a:ext>
            </a:extLst>
          </p:cNvPr>
          <p:cNvSpPr/>
          <p:nvPr/>
        </p:nvSpPr>
        <p:spPr>
          <a:xfrm flipV="1">
            <a:off x="7213600" y="4164013"/>
            <a:ext cx="2620963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C0249F-FB76-72D5-3693-C194DBB18A40}"/>
              </a:ext>
            </a:extLst>
          </p:cNvPr>
          <p:cNvSpPr/>
          <p:nvPr/>
        </p:nvSpPr>
        <p:spPr>
          <a:xfrm flipV="1">
            <a:off x="7213600" y="4198938"/>
            <a:ext cx="2620963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10" name="Rounded Rectangle 29">
            <a:extLst>
              <a:ext uri="{FF2B5EF4-FFF2-40B4-BE49-F238E27FC236}">
                <a16:creationId xmlns:a16="http://schemas.microsoft.com/office/drawing/2014/main" id="{39AA1761-19B5-4785-EEBC-053291018AC0}"/>
              </a:ext>
            </a:extLst>
          </p:cNvPr>
          <p:cNvSpPr/>
          <p:nvPr/>
        </p:nvSpPr>
        <p:spPr bwMode="white">
          <a:xfrm>
            <a:off x="7213600" y="3962400"/>
            <a:ext cx="4084638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11" name="Rounded Rectangle 30">
            <a:extLst>
              <a:ext uri="{FF2B5EF4-FFF2-40B4-BE49-F238E27FC236}">
                <a16:creationId xmlns:a16="http://schemas.microsoft.com/office/drawing/2014/main" id="{1E85B8D8-06EE-D749-756C-88960E7811D3}"/>
              </a:ext>
            </a:extLst>
          </p:cNvPr>
          <p:cNvSpPr/>
          <p:nvPr/>
        </p:nvSpPr>
        <p:spPr bwMode="white">
          <a:xfrm>
            <a:off x="9834563" y="4060825"/>
            <a:ext cx="21336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02DCE0-1437-283A-F223-FD49BDA41B2C}"/>
              </a:ext>
            </a:extLst>
          </p:cNvPr>
          <p:cNvSpPr/>
          <p:nvPr/>
        </p:nvSpPr>
        <p:spPr>
          <a:xfrm>
            <a:off x="0" y="3649663"/>
            <a:ext cx="12192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6EBE65-E75F-4EEF-B978-730A33BA7FB6}"/>
              </a:ext>
            </a:extLst>
          </p:cNvPr>
          <p:cNvSpPr/>
          <p:nvPr/>
        </p:nvSpPr>
        <p:spPr>
          <a:xfrm>
            <a:off x="0" y="3675063"/>
            <a:ext cx="12192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1E188D-82B0-0DA9-A866-2F0E22CC30B1}"/>
              </a:ext>
            </a:extLst>
          </p:cNvPr>
          <p:cNvSpPr/>
          <p:nvPr/>
        </p:nvSpPr>
        <p:spPr>
          <a:xfrm flipV="1">
            <a:off x="8551863" y="3643313"/>
            <a:ext cx="3640137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Footer Placeholder 16">
            <a:extLst>
              <a:ext uri="{FF2B5EF4-FFF2-40B4-BE49-F238E27FC236}">
                <a16:creationId xmlns:a16="http://schemas.microsoft.com/office/drawing/2014/main" id="{127A725F-716F-0659-E4EF-268C58DBC5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64400" y="4205288"/>
            <a:ext cx="172720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Add a footer</a:t>
            </a:r>
            <a:endParaRPr lang="en-US" dirty="0"/>
          </a:p>
        </p:txBody>
      </p:sp>
      <p:sp>
        <p:nvSpPr>
          <p:cNvPr id="16" name="Date Placeholder 27">
            <a:extLst>
              <a:ext uri="{FF2B5EF4-FFF2-40B4-BE49-F238E27FC236}">
                <a16:creationId xmlns:a16="http://schemas.microsoft.com/office/drawing/2014/main" id="{5E4AEF4F-FAF9-4DED-0196-04D74B6060B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043988" y="4206875"/>
            <a:ext cx="1279525" cy="457200"/>
          </a:xfrm>
        </p:spPr>
        <p:txBody>
          <a:bodyPr/>
          <a:lstStyle>
            <a:lvl1pPr>
              <a:defRPr smtClean="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1FDC3456-D6C6-4575-BE62-2C9A76D4A84E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C6801C9E-668D-149E-9731-F5647525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3450" y="1588"/>
            <a:ext cx="9969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E2FC78-F691-4604-823A-B0450C1B97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5009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8762A34-9D8E-A646-83E8-933D18DC01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64D6CA-ACFE-736A-98EB-1DC800E195A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86002-1EE3-4EC5-AB6D-EB9453929179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2C437-500D-BB91-E3B7-46B5A7F3B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2EFEC-78FE-41E9-AE9F-08290834C8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64029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F01E1FF-8862-399D-8B21-E6819CED50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8ADE67-C027-9CA3-7EED-74438E1683E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0EBD0-61D8-43DF-A226-DFB3FA5D5CD8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8024E-24EC-2007-D1C6-9CFB181FB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25027-360F-4426-8010-87E3344D6E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5482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B95811D-938D-9527-0A9A-2DCC1D1B0A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F10C6E-4DFA-CD15-3317-48950A70C41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6C76-A20D-47C7-9101-90713D493B6B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FD9D6-BFEE-CB67-F5E6-4BCF2BA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F7C325-A7E8-43E1-9604-6DC90FD6BA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331339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4EEA9B8-2904-2058-E5A5-35D6F83AF9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EF4E9F-F08E-1462-6561-11C3115309C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14A18-559C-4409-95A0-A342468E0C70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1CBC7-A0B5-522F-F205-7406FADBA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9F7C9-2919-4EBC-A95A-3A829E7AC7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9535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85BAF13-4704-7A9B-BFC5-B6C6CFB459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5095FC1-C373-9E3E-32A7-15343F5E2DC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F06D5-36C4-4F3C-84CC-E5570A141B66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31AF47-E128-A38C-C2B5-58D372001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C00703-47BE-42EE-9718-57066761BB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42952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27">
            <a:extLst>
              <a:ext uri="{FF2B5EF4-FFF2-40B4-BE49-F238E27FC236}">
                <a16:creationId xmlns:a16="http://schemas.microsoft.com/office/drawing/2014/main" id="{69170643-0F04-93E8-D4DE-AFAD7A4BDE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8" name="Date Placeholder 25">
            <a:extLst>
              <a:ext uri="{FF2B5EF4-FFF2-40B4-BE49-F238E27FC236}">
                <a16:creationId xmlns:a16="http://schemas.microsoft.com/office/drawing/2014/main" id="{D4BCDA3D-D6C1-3B14-B730-251A2D6FCE5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26CF58A-B8D4-4C50-963D-221EBBF60FC1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9" name="Slide Number Placeholder 26">
            <a:extLst>
              <a:ext uri="{FF2B5EF4-FFF2-40B4-BE49-F238E27FC236}">
                <a16:creationId xmlns:a16="http://schemas.microsoft.com/office/drawing/2014/main" id="{55029585-2547-080A-34E6-74F87D55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B98C3-27C4-4248-A763-3DA77A24F1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90927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5C171327-DE1A-9003-DCFF-3CA6ECFD27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9256E133-E9CE-0CD3-97F8-07E1E367682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778875" y="612775"/>
            <a:ext cx="12763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D0C9A-21BB-4493-9282-F978480BB457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F95C4-D36E-B97B-D1CA-AC7FCBA20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0D111-1176-40EB-889B-7F2CAE320D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18210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F190982-0B95-5094-6AD7-239A2D83C4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A45EEFA-1DB6-ECA1-E01C-EBE0D322868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B96A3-B03E-4415-A306-BFC8424FC6D5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87DCB-632F-BB0C-BE72-4F89BA3C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611F65-DA4D-4743-B95A-0BE4BBB25C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704517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93EE0C08-B50B-90EB-5E93-235AAAD466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D58FE6CB-4F58-E3DD-2926-1392093762C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8732-AFCE-40C3-8270-33D473BE4EC6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445ED-13D2-8003-3E02-0EB36CE5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A1BD5-F2AC-4E59-959A-89DB4B13F5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687212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AF33DCB-B56F-6B0E-9931-09AFCA1F1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/>
              <a:t>Add a footer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BD084D8-ED7C-ABDA-16AD-C1CB3BC3FC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E8463-69FC-4B19-A3D6-DEEE2FED766A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6C6962-ABF8-448C-007E-4BC42E748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1718A-80B2-4B1F-8949-95A718F27B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919955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428FBBA-01FD-D2CB-6B3C-9001EEE0EA9B}"/>
              </a:ext>
            </a:extLst>
          </p:cNvPr>
          <p:cNvSpPr/>
          <p:nvPr/>
        </p:nvSpPr>
        <p:spPr>
          <a:xfrm>
            <a:off x="0" y="366713"/>
            <a:ext cx="12192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F65399C-9B44-CA90-7104-A62EAC09F06D}"/>
              </a:ext>
            </a:extLst>
          </p:cNvPr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7E496AD-533E-C641-C632-E6F752B463D0}"/>
              </a:ext>
            </a:extLst>
          </p:cNvPr>
          <p:cNvSpPr/>
          <p:nvPr/>
        </p:nvSpPr>
        <p:spPr>
          <a:xfrm>
            <a:off x="0" y="307975"/>
            <a:ext cx="12192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1B4DF4-8584-EC6D-1F94-482796C17191}"/>
              </a:ext>
            </a:extLst>
          </p:cNvPr>
          <p:cNvSpPr/>
          <p:nvPr/>
        </p:nvSpPr>
        <p:spPr>
          <a:xfrm flipV="1">
            <a:off x="7213600" y="360363"/>
            <a:ext cx="49784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75D56D3-E470-1164-4095-21DB1DDC03A5}"/>
              </a:ext>
            </a:extLst>
          </p:cNvPr>
          <p:cNvSpPr/>
          <p:nvPr/>
        </p:nvSpPr>
        <p:spPr>
          <a:xfrm flipV="1">
            <a:off x="7213600" y="439738"/>
            <a:ext cx="49784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33" name="Rounded Rectangle 32">
            <a:extLst>
              <a:ext uri="{FF2B5EF4-FFF2-40B4-BE49-F238E27FC236}">
                <a16:creationId xmlns:a16="http://schemas.microsoft.com/office/drawing/2014/main" id="{6B6F8E78-2238-EE38-BD81-6DF52D5158DD}"/>
              </a:ext>
            </a:extLst>
          </p:cNvPr>
          <p:cNvSpPr/>
          <p:nvPr/>
        </p:nvSpPr>
        <p:spPr bwMode="white">
          <a:xfrm>
            <a:off x="7210425" y="496888"/>
            <a:ext cx="4083050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 useBgFill="1">
        <p:nvSpPr>
          <p:cNvPr id="34" name="Rounded Rectangle 33">
            <a:extLst>
              <a:ext uri="{FF2B5EF4-FFF2-40B4-BE49-F238E27FC236}">
                <a16:creationId xmlns:a16="http://schemas.microsoft.com/office/drawing/2014/main" id="{73ECBFC7-560A-7E19-6D6B-E645BBAC3460}"/>
              </a:ext>
            </a:extLst>
          </p:cNvPr>
          <p:cNvSpPr/>
          <p:nvPr/>
        </p:nvSpPr>
        <p:spPr bwMode="white">
          <a:xfrm>
            <a:off x="9831388" y="588963"/>
            <a:ext cx="21336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8A043F5-E170-EE8C-ABBF-C45545485AE8}"/>
              </a:ext>
            </a:extLst>
          </p:cNvPr>
          <p:cNvSpPr/>
          <p:nvPr/>
        </p:nvSpPr>
        <p:spPr bwMode="invGray">
          <a:xfrm>
            <a:off x="12112625" y="-1588"/>
            <a:ext cx="77788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0E72AF-567C-10C6-9846-468C77B82D33}"/>
              </a:ext>
            </a:extLst>
          </p:cNvPr>
          <p:cNvSpPr/>
          <p:nvPr/>
        </p:nvSpPr>
        <p:spPr bwMode="invGray">
          <a:xfrm>
            <a:off x="12058650" y="-1588"/>
            <a:ext cx="36513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2129FEE-9664-9025-F8DF-922004AE9AE7}"/>
              </a:ext>
            </a:extLst>
          </p:cNvPr>
          <p:cNvSpPr/>
          <p:nvPr/>
        </p:nvSpPr>
        <p:spPr bwMode="invGray">
          <a:xfrm>
            <a:off x="12033250" y="-1588"/>
            <a:ext cx="12700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399ADA-8419-56F2-A9DB-03BEC30F527A}"/>
              </a:ext>
            </a:extLst>
          </p:cNvPr>
          <p:cNvSpPr/>
          <p:nvPr/>
        </p:nvSpPr>
        <p:spPr bwMode="invGray">
          <a:xfrm>
            <a:off x="11966575" y="-1588"/>
            <a:ext cx="36513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6310C09-2645-2EBF-72BE-794440437422}"/>
              </a:ext>
            </a:extLst>
          </p:cNvPr>
          <p:cNvSpPr/>
          <p:nvPr/>
        </p:nvSpPr>
        <p:spPr bwMode="invGray">
          <a:xfrm>
            <a:off x="11887200" y="0"/>
            <a:ext cx="73025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66EB562-EF22-845A-B5B9-4F5BAB272E26}"/>
              </a:ext>
            </a:extLst>
          </p:cNvPr>
          <p:cNvSpPr/>
          <p:nvPr/>
        </p:nvSpPr>
        <p:spPr bwMode="invGray">
          <a:xfrm>
            <a:off x="11831638" y="0"/>
            <a:ext cx="11112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Title Placeholder 21">
            <a:extLst>
              <a:ext uri="{FF2B5EF4-FFF2-40B4-BE49-F238E27FC236}">
                <a16:creationId xmlns:a16="http://schemas.microsoft.com/office/drawing/2014/main" id="{0266473A-2071-B2B8-6352-784BE52FAF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40" name="Text Placeholder 12">
            <a:extLst>
              <a:ext uri="{FF2B5EF4-FFF2-40B4-BE49-F238E27FC236}">
                <a16:creationId xmlns:a16="http://schemas.microsoft.com/office/drawing/2014/main" id="{6450FC89-CE2D-B88E-8EFF-9B91997C7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249488"/>
            <a:ext cx="109728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53DA19-59E7-3572-D24A-349E9A5DB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10400" y="612775"/>
            <a:ext cx="1768475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Add a footer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134BB30F-BA6D-3AF2-8717-4F0D8AC7D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82050" y="612775"/>
            <a:ext cx="1276350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B3E85D-3632-467D-A510-222E4B0CCADA}" type="datetime1">
              <a:rPr lang="en-US"/>
              <a:pPr>
                <a:defRPr/>
              </a:pPr>
              <a:t>8/20/2026</a:t>
            </a:fld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7460236-DEDE-FC51-F07B-0AEC06A78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775" y="1588"/>
            <a:ext cx="1016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FFFFFF"/>
                </a:solidFill>
              </a:defRPr>
            </a:lvl1pPr>
          </a:lstStyle>
          <a:p>
            <a:fld id="{AD7AA105-7A31-4D17-821C-F1E3B54C466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ransition spd="med">
    <p:fade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297D53"/>
        </a:buClr>
        <a:buFont typeface="Georgia" panose="02040502050405020303" pitchFamily="18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rgbClr val="4A7C29"/>
        </a:buClr>
        <a:buFont typeface="Georgia" panose="02040502050405020303" pitchFamily="18" charset="0"/>
        <a:buChar char="▫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rgbClr val="4D671B"/>
        </a:buClr>
        <a:buFont typeface="Wingdings 2" panose="05020102010507070707" pitchFamily="18" charset="2"/>
        <a:buChar char="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rgbClr val="4D671B"/>
        </a:buClr>
        <a:buFont typeface="Wingdings 2" panose="05020102010507070707" pitchFamily="18" charset="2"/>
        <a:buChar char="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4D671B"/>
        </a:buClr>
        <a:buFont typeface="Wingdings 2" panose="05020102010507070707" pitchFamily="18" charset="2"/>
        <a:buChar char="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eb2.gov.mb.ca/laws/statutes/ccsm/s210e.php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eb2.gov.mb.ca/laws/regs/current/_pdf-regs.php?reg=108/87%20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eb2.gov.mb.ca/laws/regs/current/_pdf-regs.php?reg=108/87%20R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eb2.gov.mb.ca/laws/regs/current/_pdf-regs.php?reg=40/9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199BFD00-B67C-A48D-2058-BC227B9B810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9600" y="2389188"/>
            <a:ext cx="11277600" cy="1470025"/>
          </a:xfrm>
        </p:spPr>
        <p:txBody>
          <a:bodyPr/>
          <a:lstStyle/>
          <a:p>
            <a:r>
              <a:rPr lang="en-US" altLang="en-US"/>
              <a:t>Boiler Law and Regulations</a:t>
            </a:r>
          </a:p>
        </p:txBody>
      </p:sp>
      <p:sp>
        <p:nvSpPr>
          <p:cNvPr id="15363" name="Subtitle 2">
            <a:extLst>
              <a:ext uri="{FF2B5EF4-FFF2-40B4-BE49-F238E27FC236}">
                <a16:creationId xmlns:a16="http://schemas.microsoft.com/office/drawing/2014/main" id="{897EAAFB-D27C-7648-B794-EB6C957B352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3900488"/>
            <a:ext cx="6604000" cy="1752600"/>
          </a:xfrm>
        </p:spPr>
        <p:txBody>
          <a:bodyPr/>
          <a:lstStyle/>
          <a:p>
            <a:pPr marL="63500"/>
            <a:r>
              <a:rPr lang="en-US" altLang="en-US"/>
              <a:t>Presented by</a:t>
            </a:r>
          </a:p>
          <a:p>
            <a:pPr marL="63500"/>
            <a:r>
              <a:rPr lang="en-US" altLang="en-US"/>
              <a:t>Robert Bryce</a:t>
            </a:r>
            <a:br>
              <a:rPr lang="en-US" altLang="en-US"/>
            </a:br>
            <a:br>
              <a:rPr lang="en-US" altLang="en-US"/>
            </a:br>
            <a:r>
              <a:rPr lang="en-US" altLang="en-US"/>
              <a:t>June 23, 2018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8">
            <a:extLst>
              <a:ext uri="{FF2B5EF4-FFF2-40B4-BE49-F238E27FC236}">
                <a16:creationId xmlns:a16="http://schemas.microsoft.com/office/drawing/2014/main" id="{5D9D107F-B04F-7F0A-CF61-F2A20C93B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ASME Section 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8E6854-BDFF-6AFD-24A4-C9533943E1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88"/>
            <a:ext cx="6448425" cy="4341812"/>
          </a:xfrm>
        </p:spPr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North American Construction Standard for New Boilers</a:t>
            </a:r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Covers: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all types of boilers, including traction &amp; locomotive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riveting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minimum engineering requirements that boilers have to meet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CSA B51 extends this</a:t>
            </a:r>
            <a:br>
              <a:rPr lang="en-US" dirty="0"/>
            </a:br>
            <a:r>
              <a:rPr lang="en-US" dirty="0"/>
              <a:t>standard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“design by rule”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endParaRPr lang="en-US" dirty="0"/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First drafted in 1914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major revision in 1972</a:t>
            </a:r>
          </a:p>
        </p:txBody>
      </p:sp>
      <p:pic>
        <p:nvPicPr>
          <p:cNvPr id="31748" name="Picture 1">
            <a:extLst>
              <a:ext uri="{FF2B5EF4-FFF2-40B4-BE49-F238E27FC236}">
                <a16:creationId xmlns:a16="http://schemas.microsoft.com/office/drawing/2014/main" id="{23976CCD-29E4-5F23-C737-7BD6CDF65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1000125"/>
            <a:ext cx="4310062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3">
            <a:extLst>
              <a:ext uri="{FF2B5EF4-FFF2-40B4-BE49-F238E27FC236}">
                <a16:creationId xmlns:a16="http://schemas.microsoft.com/office/drawing/2014/main" id="{4ABD7A45-4B54-4E37-B0D5-EF7386005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63" y="4548188"/>
            <a:ext cx="3789362" cy="204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8">
            <a:extLst>
              <a:ext uri="{FF2B5EF4-FFF2-40B4-BE49-F238E27FC236}">
                <a16:creationId xmlns:a16="http://schemas.microsoft.com/office/drawing/2014/main" id="{DF6A8AB1-85F9-1489-E1A1-86B20A86F2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ASME Section V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35755A-F737-1F7C-2A0F-835268953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88"/>
            <a:ext cx="6448425" cy="4341812"/>
          </a:xfrm>
        </p:spPr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Nondestructive Examination: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minimum requirements and processes for NDE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guidelines for interpretation</a:t>
            </a:r>
          </a:p>
        </p:txBody>
      </p:sp>
      <p:pic>
        <p:nvPicPr>
          <p:cNvPr id="32772" name="Picture 2">
            <a:extLst>
              <a:ext uri="{FF2B5EF4-FFF2-40B4-BE49-F238E27FC236}">
                <a16:creationId xmlns:a16="http://schemas.microsoft.com/office/drawing/2014/main" id="{ED990207-4A47-5187-C8E1-E8D7C46E4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838" y="995363"/>
            <a:ext cx="4302125" cy="559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8">
            <a:extLst>
              <a:ext uri="{FF2B5EF4-FFF2-40B4-BE49-F238E27FC236}">
                <a16:creationId xmlns:a16="http://schemas.microsoft.com/office/drawing/2014/main" id="{C9BAA086-0793-AE53-EFEB-FD55E821FC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ASME B31.1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03A946-09C8-4976-DA78-BB3767A875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88"/>
            <a:ext cx="6553200" cy="4341812"/>
          </a:xfrm>
        </p:spPr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Now includes clauses that used to be part of ASME Section I</a:t>
            </a:r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endParaRPr lang="en-US" dirty="0"/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Power Piping: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Valve design criteria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Piping design criteria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Materials requirements for fittings, piping components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endParaRPr lang="en-US" dirty="0"/>
          </a:p>
        </p:txBody>
      </p:sp>
      <p:pic>
        <p:nvPicPr>
          <p:cNvPr id="33796" name="Picture 1">
            <a:extLst>
              <a:ext uri="{FF2B5EF4-FFF2-40B4-BE49-F238E27FC236}">
                <a16:creationId xmlns:a16="http://schemas.microsoft.com/office/drawing/2014/main" id="{742637A6-184B-3942-D99B-E350B5456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563" y="1027113"/>
            <a:ext cx="4243387" cy="547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3">
            <a:extLst>
              <a:ext uri="{FF2B5EF4-FFF2-40B4-BE49-F238E27FC236}">
                <a16:creationId xmlns:a16="http://schemas.microsoft.com/office/drawing/2014/main" id="{C0BF878E-69AC-7E45-02ED-8D464AFB5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783138"/>
            <a:ext cx="2062163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8">
            <a:extLst>
              <a:ext uri="{FF2B5EF4-FFF2-40B4-BE49-F238E27FC236}">
                <a16:creationId xmlns:a16="http://schemas.microsoft.com/office/drawing/2014/main" id="{CDC5686C-0DCE-5CD6-44DB-85961E7921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NB23 : NBIC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623523-13FC-3BD1-E7FA-6C0E4A48B5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88"/>
            <a:ext cx="6448425" cy="4341812"/>
          </a:xfrm>
        </p:spPr>
        <p:txBody>
          <a:bodyPr>
            <a:normAutofit fontScale="92500" lnSpcReduction="10000"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Where-as ASME defines new construction, NBIC defines in-service standards: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Pre-inspection requirements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Inspection requirements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NDE requirements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Material requirements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Piping requirements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Math / engineering for MAWP of historical boilers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Repair procedures</a:t>
            </a:r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endParaRPr lang="en-US" dirty="0"/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Recommended / sample forms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Recommended storage / lay-up procedures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endParaRPr lang="en-US" dirty="0"/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Does </a:t>
            </a:r>
            <a:r>
              <a:rPr lang="en-US" i="1" dirty="0"/>
              <a:t>not</a:t>
            </a:r>
            <a:r>
              <a:rPr lang="en-US" dirty="0"/>
              <a:t> cover operation or engineer certification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endParaRPr lang="en-US" dirty="0"/>
          </a:p>
        </p:txBody>
      </p:sp>
      <p:pic>
        <p:nvPicPr>
          <p:cNvPr id="34820" name="Picture 2">
            <a:extLst>
              <a:ext uri="{FF2B5EF4-FFF2-40B4-BE49-F238E27FC236}">
                <a16:creationId xmlns:a16="http://schemas.microsoft.com/office/drawing/2014/main" id="{5ACC7B1A-C67B-FB61-CABE-C2DF666BD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988" y="962025"/>
            <a:ext cx="438150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F04DF2CE-7C3C-B532-5E18-7B707BFA5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Canadian Interprovincial Standard (1910-1937)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1B0B-313B-1332-A211-165F587E4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9488"/>
            <a:ext cx="7853363" cy="4324350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Referenced from CSA B51, being the original code of construction for most historical traction boilers.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Provides us with history and original safety factors, needed for MAWP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Predated ASME by 5 years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Defined modern-day CRN process of design approval and registration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Alberta archives has been a</a:t>
            </a:r>
            <a:br>
              <a:rPr lang="en-US" dirty="0"/>
            </a:br>
            <a:r>
              <a:rPr lang="en-US" dirty="0"/>
              <a:t>wealth of information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Original blueprints, affidavits</a:t>
            </a:r>
            <a:br>
              <a:rPr lang="en-US" dirty="0"/>
            </a:br>
            <a:r>
              <a:rPr lang="en-US" dirty="0"/>
              <a:t>of manufacture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Correspondence with</a:t>
            </a:r>
            <a:br>
              <a:rPr lang="en-US" dirty="0"/>
            </a:br>
            <a:r>
              <a:rPr lang="en-US" dirty="0"/>
              <a:t>manufactures</a:t>
            </a:r>
          </a:p>
        </p:txBody>
      </p:sp>
      <p:pic>
        <p:nvPicPr>
          <p:cNvPr id="35844" name="Picture 3">
            <a:extLst>
              <a:ext uri="{FF2B5EF4-FFF2-40B4-BE49-F238E27FC236}">
                <a16:creationId xmlns:a16="http://schemas.microsoft.com/office/drawing/2014/main" id="{0BFAF60E-ECFC-2015-BDD0-B117E5658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138" y="1984375"/>
            <a:ext cx="2949575" cy="458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>
            <a:extLst>
              <a:ext uri="{FF2B5EF4-FFF2-40B4-BE49-F238E27FC236}">
                <a16:creationId xmlns:a16="http://schemas.microsoft.com/office/drawing/2014/main" id="{5E4F85B7-3145-00B1-DC7E-79CA31D6D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4256088"/>
            <a:ext cx="295116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3DD2E91D-898C-C2D4-5B50-415FD8DE60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AB-534: Harmonized Requirements</a:t>
            </a:r>
          </a:p>
        </p:txBody>
      </p:sp>
      <p:sp>
        <p:nvSpPr>
          <p:cNvPr id="37891" name="Text Placeholder 3">
            <a:extLst>
              <a:ext uri="{FF2B5EF4-FFF2-40B4-BE49-F238E27FC236}">
                <a16:creationId xmlns:a16="http://schemas.microsoft.com/office/drawing/2014/main" id="{3DCCD366-4954-13D7-B4D6-F2BC9C25405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2249488"/>
            <a:ext cx="7299325" cy="4341812"/>
          </a:xfrm>
        </p:spPr>
        <p:txBody>
          <a:bodyPr/>
          <a:lstStyle/>
          <a:p>
            <a:r>
              <a:rPr lang="en-US" altLang="en-US"/>
              <a:t>Group effort by jurisdictions and associations</a:t>
            </a:r>
          </a:p>
          <a:p>
            <a:r>
              <a:rPr lang="en-US" altLang="en-US"/>
              <a:t>Details common requirements imposed on historical boilers and engineers to aid in consistency and interpretation of:</a:t>
            </a:r>
          </a:p>
          <a:p>
            <a:pPr lvl="1"/>
            <a:r>
              <a:rPr lang="en-US" altLang="en-US"/>
              <a:t>Acts</a:t>
            </a:r>
          </a:p>
          <a:p>
            <a:pPr lvl="1"/>
            <a:r>
              <a:rPr lang="en-US" altLang="en-US"/>
              <a:t>Regulations</a:t>
            </a:r>
          </a:p>
          <a:p>
            <a:pPr lvl="1"/>
            <a:r>
              <a:rPr lang="en-US" altLang="en-US"/>
              <a:t>Applicable Codes and Standards</a:t>
            </a:r>
          </a:p>
          <a:p>
            <a:pPr lvl="1"/>
            <a:endParaRPr lang="en-US" altLang="en-US"/>
          </a:p>
          <a:p>
            <a:r>
              <a:rPr lang="en-US" altLang="en-US"/>
              <a:t>Each province has its own section to detail specific requirements per that province’s acts and regulations</a:t>
            </a:r>
          </a:p>
          <a:p>
            <a:endParaRPr lang="en-US" altLang="en-US"/>
          </a:p>
          <a:p>
            <a:r>
              <a:rPr lang="en-US" altLang="en-US"/>
              <a:t>Under revision for clarification and to remain in abidance to revised regulations</a:t>
            </a:r>
          </a:p>
          <a:p>
            <a:endParaRPr lang="en-US" altLang="en-US"/>
          </a:p>
        </p:txBody>
      </p:sp>
      <p:pic>
        <p:nvPicPr>
          <p:cNvPr id="37892" name="Picture 2">
            <a:extLst>
              <a:ext uri="{FF2B5EF4-FFF2-40B4-BE49-F238E27FC236}">
                <a16:creationId xmlns:a16="http://schemas.microsoft.com/office/drawing/2014/main" id="{4508E7C0-85D6-D3AA-4388-6C3207D2D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63" y="1716088"/>
            <a:ext cx="3706812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14B878BA-1D24-4D64-1148-1BEFF2213C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Owner / Operator 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729FB-FEB1-6FA8-9E44-3F86DA076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prepare boiler for inspection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assist inspector during inspection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Includes reporting any known defects he believes to exist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Supply water, operate pump, perform any work as needed during the inspection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maintain a log book including: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records and proof of all affidavits, repairs and alterations to boiler and piping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results of all inspections and reports (NDE), calculations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operating and maintenance history, including any abnormal condition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orders given by inspectors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responsible to verify certifications of NDE technicians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display and/or have available inspection and operation certificates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report details of any explosion, accident, incident, or occurrence</a:t>
            </a:r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b="1" i="1" dirty="0"/>
              <a:t>	This is the difference between an engineer and a fireman!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02C29F47-FA08-3B0D-DD5C-95746B0F3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Inspector Responsibilities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87B71-A815-0791-68E4-6BEE3F05E5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49488"/>
            <a:ext cx="6970713" cy="4341812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conduct inspections thoroughly and impartially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conduct inspections in a manner that won’t deface, mark, or otherwise scar the boiler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verify that the certification on the test gauge is valid and current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verify that pressure-retaining items comply with laws and regulations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may be by inspection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may be by review of paperwork in log book and Q/C manual</a:t>
            </a:r>
          </a:p>
          <a:p>
            <a:pPr marL="411480" lvl="1" indent="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None/>
              <a:defRPr/>
            </a:pPr>
            <a:endParaRPr lang="en-US" dirty="0"/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authorize legal operation of the boiler</a:t>
            </a:r>
          </a:p>
          <a:p>
            <a:pPr marL="411480" lvl="1" indent="0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		AND/OR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provide orders for any work to be performed</a:t>
            </a:r>
          </a:p>
        </p:txBody>
      </p:sp>
      <p:pic>
        <p:nvPicPr>
          <p:cNvPr id="39940" name="Picture 2">
            <a:extLst>
              <a:ext uri="{FF2B5EF4-FFF2-40B4-BE49-F238E27FC236}">
                <a16:creationId xmlns:a16="http://schemas.microsoft.com/office/drawing/2014/main" id="{9A74B0F0-11C5-6524-5677-6D1647C9B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538" y="2789238"/>
            <a:ext cx="3929062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452175C9-0C8E-0EC3-E8A6-6E2470CC5B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Types of Inspections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2FDA6F05-965E-B9FF-4250-85CE988546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CA" altLang="en-US"/>
              <a:t>Visual</a:t>
            </a:r>
          </a:p>
          <a:p>
            <a:r>
              <a:rPr lang="en-CA" altLang="en-US"/>
              <a:t>Hydrostatic</a:t>
            </a:r>
          </a:p>
          <a:p>
            <a:r>
              <a:rPr lang="en-CA" altLang="en-US"/>
              <a:t>In-service</a:t>
            </a:r>
          </a:p>
          <a:p>
            <a:r>
              <a:rPr lang="en-CA" altLang="en-US"/>
              <a:t>NDE</a:t>
            </a:r>
          </a:p>
          <a:p>
            <a:pPr lvl="1"/>
            <a:r>
              <a:rPr lang="en-CA" altLang="en-US"/>
              <a:t>Volumetric – plate thickness</a:t>
            </a:r>
          </a:p>
          <a:p>
            <a:pPr lvl="1"/>
            <a:r>
              <a:rPr lang="en-CA" altLang="en-US"/>
              <a:t>Staybolt – ultrasound or hammer test</a:t>
            </a:r>
          </a:p>
          <a:p>
            <a:pPr lvl="1"/>
            <a:r>
              <a:rPr lang="en-CA" altLang="en-US"/>
              <a:t>Rivets</a:t>
            </a:r>
          </a:p>
          <a:p>
            <a:pPr lvl="1"/>
            <a:r>
              <a:rPr lang="en-CA" altLang="en-US"/>
              <a:t>Magnetic Particle Inspection (MPI)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07CFC04B-DF0B-0DBF-6376-D686421E86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CSA B51 requires a Q/A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8EAA3-9139-1B04-8A8B-539363546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9488"/>
            <a:ext cx="6897688" cy="4324350"/>
          </a:xfrm>
        </p:spPr>
        <p:txBody>
          <a:bodyPr>
            <a:normAutofit fontScale="70000" lnSpcReduction="20000"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SAM Q/A program covers: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Certification to perform maintenance, repair, and alterations of historical boilers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Material control for repairs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Repair procedures (rivet, welding, brazing)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Forms (</a:t>
            </a:r>
            <a:r>
              <a:rPr lang="en-US" dirty="0" err="1"/>
              <a:t>travellers</a:t>
            </a:r>
            <a:r>
              <a:rPr lang="en-US" dirty="0"/>
              <a:t>) for repairs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Record retention of work performed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Test procedures (pneumatic, hydrostatic)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Inspection forms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Initial Boiler Certification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Visual inspection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Hydrostatic inspection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In-service inspection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Steam gauge verification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Copies of referenced codes and standards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Managed by Quality Control Manager (QCM)</a:t>
            </a:r>
          </a:p>
        </p:txBody>
      </p:sp>
      <p:pic>
        <p:nvPicPr>
          <p:cNvPr id="41988" name="Picture 3">
            <a:extLst>
              <a:ext uri="{FF2B5EF4-FFF2-40B4-BE49-F238E27FC236}">
                <a16:creationId xmlns:a16="http://schemas.microsoft.com/office/drawing/2014/main" id="{7522CC36-1FA0-D10C-D648-C340F9D37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827088"/>
            <a:ext cx="4067175" cy="564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3B32103E-C05F-DC89-42FB-991EE7E72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D3977BD-EE3E-75F9-295C-174C46AD5B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If you are asked to operate a boiler that is new to you, what is the first thing you do?</a:t>
            </a:r>
          </a:p>
          <a:p>
            <a:endParaRPr lang="en-US" altLang="en-US"/>
          </a:p>
          <a:p>
            <a:r>
              <a:rPr lang="en-US" altLang="en-US"/>
              <a:t>Why?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F3995C44-9B62-A0C1-5924-7DB717046E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Example Repair Plan and Steps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F84914D9-A625-2CC1-2336-8830439663A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2249488"/>
            <a:ext cx="5384800" cy="4341812"/>
          </a:xfrm>
        </p:spPr>
        <p:txBody>
          <a:bodyPr/>
          <a:lstStyle/>
          <a:p>
            <a:r>
              <a:rPr lang="en-US" altLang="en-US"/>
              <a:t>Identification of problem to rectify</a:t>
            </a:r>
          </a:p>
          <a:p>
            <a:r>
              <a:rPr lang="en-US" altLang="en-US"/>
              <a:t>Interaction with owner / operator and QCM</a:t>
            </a:r>
          </a:p>
          <a:p>
            <a:r>
              <a:rPr lang="en-US" altLang="en-US"/>
              <a:t>Interaction with jurisdiction</a:t>
            </a:r>
          </a:p>
          <a:p>
            <a:r>
              <a:rPr lang="en-US" altLang="en-US"/>
              <a:t>Draft repair plan</a:t>
            </a:r>
          </a:p>
          <a:p>
            <a:r>
              <a:rPr lang="en-US" altLang="en-US"/>
              <a:t>Approval</a:t>
            </a:r>
          </a:p>
          <a:p>
            <a:r>
              <a:rPr lang="en-US" altLang="en-US"/>
              <a:t>Work</a:t>
            </a:r>
          </a:p>
          <a:p>
            <a:pPr lvl="1"/>
            <a:r>
              <a:rPr lang="en-US" altLang="en-US"/>
              <a:t>Certified repair shops</a:t>
            </a:r>
          </a:p>
          <a:p>
            <a:pPr lvl="1"/>
            <a:r>
              <a:rPr lang="en-US" altLang="en-US"/>
              <a:t>Approved welding procedures</a:t>
            </a:r>
          </a:p>
          <a:p>
            <a:pPr lvl="1"/>
            <a:r>
              <a:rPr lang="en-US" altLang="en-US"/>
              <a:t>Registered, certified, and tested welders</a:t>
            </a:r>
          </a:p>
          <a:p>
            <a:r>
              <a:rPr lang="en-US" altLang="en-US"/>
              <a:t>Review, sign-off</a:t>
            </a:r>
          </a:p>
          <a:p>
            <a:r>
              <a:rPr lang="en-US" altLang="en-US"/>
              <a:t>Record</a:t>
            </a:r>
          </a:p>
          <a:p>
            <a:r>
              <a:rPr lang="en-US" altLang="en-US"/>
              <a:t>Return to operation</a:t>
            </a:r>
          </a:p>
        </p:txBody>
      </p:sp>
      <p:sp>
        <p:nvSpPr>
          <p:cNvPr id="43012" name="Content Placeholder 3">
            <a:extLst>
              <a:ext uri="{FF2B5EF4-FFF2-40B4-BE49-F238E27FC236}">
                <a16:creationId xmlns:a16="http://schemas.microsoft.com/office/drawing/2014/main" id="{56FD2489-B7E7-24D4-29D2-941440A3A48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197600" y="2249488"/>
            <a:ext cx="5384800" cy="4341812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B45C0767-A955-B1AC-B40C-2457A9156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Documentation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1F1A9A6C-EF1A-A07B-965A-512EEC655EA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2249488"/>
            <a:ext cx="5384800" cy="4341812"/>
          </a:xfrm>
        </p:spPr>
        <p:txBody>
          <a:bodyPr/>
          <a:lstStyle/>
          <a:p>
            <a:r>
              <a:rPr lang="en-CA" altLang="en-US"/>
              <a:t>Valve CRN’s</a:t>
            </a:r>
          </a:p>
          <a:p>
            <a:r>
              <a:rPr lang="en-CA" altLang="en-US"/>
              <a:t>PSV certifications</a:t>
            </a:r>
          </a:p>
          <a:p>
            <a:r>
              <a:rPr lang="en-CA" altLang="en-US"/>
              <a:t>Pipe MTR’s (Mill Test Report)</a:t>
            </a:r>
          </a:p>
          <a:p>
            <a:r>
              <a:rPr lang="en-CA" altLang="en-US"/>
              <a:t>Certificates of compliance</a:t>
            </a:r>
          </a:p>
          <a:p>
            <a:r>
              <a:rPr lang="en-CA" altLang="en-US"/>
              <a:t>Piping diagrams</a:t>
            </a:r>
          </a:p>
          <a:p>
            <a:r>
              <a:rPr lang="en-CA" altLang="en-US"/>
              <a:t>Engineering drawings</a:t>
            </a:r>
          </a:p>
          <a:p>
            <a:r>
              <a:rPr lang="en-CA" altLang="en-US"/>
              <a:t>Photographic evidence</a:t>
            </a:r>
          </a:p>
          <a:p>
            <a:r>
              <a:rPr lang="en-CA" altLang="en-US"/>
              <a:t>Historical records and log books</a:t>
            </a:r>
          </a:p>
        </p:txBody>
      </p:sp>
      <p:sp>
        <p:nvSpPr>
          <p:cNvPr id="44036" name="Content Placeholder 7">
            <a:extLst>
              <a:ext uri="{FF2B5EF4-FFF2-40B4-BE49-F238E27FC236}">
                <a16:creationId xmlns:a16="http://schemas.microsoft.com/office/drawing/2014/main" id="{DF6D1ACD-AD7E-629B-EDDA-28A38AF57C6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197600" y="2249488"/>
            <a:ext cx="5384800" cy="4341812"/>
          </a:xfrm>
        </p:spPr>
        <p:txBody>
          <a:bodyPr/>
          <a:lstStyle/>
          <a:p>
            <a:endParaRPr lang="en-CA" altLang="en-US"/>
          </a:p>
        </p:txBody>
      </p:sp>
      <p:pic>
        <p:nvPicPr>
          <p:cNvPr id="44037" name="Picture 8">
            <a:extLst>
              <a:ext uri="{FF2B5EF4-FFF2-40B4-BE49-F238E27FC236}">
                <a16:creationId xmlns:a16="http://schemas.microsoft.com/office/drawing/2014/main" id="{0CD387D7-6F59-6262-E068-2F0F5F875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1809750"/>
            <a:ext cx="653415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65519E59-199A-AD88-2E79-572D639FF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44642-BC94-6588-B27E-509DB71EF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Inspector, owner/operator, QCM roles are changing (currently).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New Act has recently been passed, regulations are being drafted.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Updates to AB-534 are being considered by all jurisdictions.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endParaRPr lang="en-US" dirty="0"/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But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Safety is and always will be the primary goal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Attained in part by abiding the acts, regulations, codes, and standards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Canadian approach is and always will be distinct from USA w/o to inspection, operation, and engineering requirements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B63F8150-FC65-8EB8-58AC-DF90ABF614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Legislation Governing Pressure Equipment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876FAC-74FE-4840-A2C7-62BBBFC2A4AF}"/>
              </a:ext>
            </a:extLst>
          </p:cNvPr>
          <p:cNvSpPr/>
          <p:nvPr/>
        </p:nvSpPr>
        <p:spPr>
          <a:xfrm>
            <a:off x="433388" y="2187575"/>
            <a:ext cx="2414587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STEAM AND PRESSURE PLANTS ACT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DE2A1B-E6FF-46CB-AAB6-FBA6E74B243A}"/>
              </a:ext>
            </a:extLst>
          </p:cNvPr>
          <p:cNvSpPr/>
          <p:nvPr/>
        </p:nvSpPr>
        <p:spPr>
          <a:xfrm>
            <a:off x="6196013" y="2209800"/>
            <a:ext cx="2414587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POWER ENGINEERS ACT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C93B89-878B-47DD-B8DE-7788E82DBA99}"/>
              </a:ext>
            </a:extLst>
          </p:cNvPr>
          <p:cNvSpPr/>
          <p:nvPr/>
        </p:nvSpPr>
        <p:spPr>
          <a:xfrm>
            <a:off x="2987675" y="2919413"/>
            <a:ext cx="2414588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STEAM AND PRESSURE PLANTS REGULATION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7251A7-C76A-479D-AF39-3F80E31C7F3F}"/>
              </a:ext>
            </a:extLst>
          </p:cNvPr>
          <p:cNvSpPr/>
          <p:nvPr/>
        </p:nvSpPr>
        <p:spPr>
          <a:xfrm>
            <a:off x="9063038" y="2862263"/>
            <a:ext cx="2413000" cy="727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POWER ENGINEERS REGULATION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4DF439-6B66-4A01-9C2B-6AB0B8A2D18D}"/>
              </a:ext>
            </a:extLst>
          </p:cNvPr>
          <p:cNvSpPr/>
          <p:nvPr/>
        </p:nvSpPr>
        <p:spPr>
          <a:xfrm>
            <a:off x="6692900" y="3792538"/>
            <a:ext cx="1524000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CSA B51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A7C405-2322-427C-A071-DE2C11FFFB83}"/>
              </a:ext>
            </a:extLst>
          </p:cNvPr>
          <p:cNvSpPr/>
          <p:nvPr/>
        </p:nvSpPr>
        <p:spPr>
          <a:xfrm>
            <a:off x="2698750" y="5715000"/>
            <a:ext cx="1844675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ASME Section I – Power Boilers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122F5E-069A-4050-9141-6AC2379B5940}"/>
              </a:ext>
            </a:extLst>
          </p:cNvPr>
          <p:cNvSpPr/>
          <p:nvPr/>
        </p:nvSpPr>
        <p:spPr>
          <a:xfrm>
            <a:off x="730250" y="4830763"/>
            <a:ext cx="1844675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ASME Section V - NDE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E08CA9B-BF4B-4995-A29A-B8303E54E82D}"/>
              </a:ext>
            </a:extLst>
          </p:cNvPr>
          <p:cNvSpPr/>
          <p:nvPr/>
        </p:nvSpPr>
        <p:spPr>
          <a:xfrm>
            <a:off x="349250" y="3792538"/>
            <a:ext cx="2236788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ASME B31.1 – Power Piping Systems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8A33D8-DABA-46CD-8966-18A13EDF7CFD}"/>
              </a:ext>
            </a:extLst>
          </p:cNvPr>
          <p:cNvSpPr/>
          <p:nvPr/>
        </p:nvSpPr>
        <p:spPr>
          <a:xfrm>
            <a:off x="4881563" y="5715000"/>
            <a:ext cx="1844675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ANSI / NB23 - NBIC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8DD82EF8-AB20-4A39-A6C4-9C87A2AE1105}"/>
              </a:ext>
            </a:extLst>
          </p:cNvPr>
          <p:cNvCxnSpPr>
            <a:stCxn id="4" idx="3"/>
            <a:endCxn id="7" idx="0"/>
          </p:cNvCxnSpPr>
          <p:nvPr/>
        </p:nvCxnSpPr>
        <p:spPr>
          <a:xfrm>
            <a:off x="2847975" y="2551113"/>
            <a:ext cx="1347788" cy="3683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0679D960-E2F6-451E-8A89-FAD0B40FFFBD}"/>
              </a:ext>
            </a:extLst>
          </p:cNvPr>
          <p:cNvCxnSpPr>
            <a:cxnSpLocks/>
            <a:stCxn id="7" idx="2"/>
            <a:endCxn id="12" idx="3"/>
          </p:cNvCxnSpPr>
          <p:nvPr/>
        </p:nvCxnSpPr>
        <p:spPr>
          <a:xfrm rot="5400000">
            <a:off x="3136107" y="3094831"/>
            <a:ext cx="509588" cy="16097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B41078B-2E41-44DD-9560-3B7693EC869C}"/>
              </a:ext>
            </a:extLst>
          </p:cNvPr>
          <p:cNvCxnSpPr>
            <a:stCxn id="7" idx="2"/>
            <a:endCxn id="11" idx="3"/>
          </p:cNvCxnSpPr>
          <p:nvPr/>
        </p:nvCxnSpPr>
        <p:spPr>
          <a:xfrm rot="5400000">
            <a:off x="2610644" y="3609181"/>
            <a:ext cx="1549400" cy="162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2FE0F1E-4F7B-455B-AE39-4EABBCCDC176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rot="5400000">
            <a:off x="2873376" y="4392612"/>
            <a:ext cx="2070100" cy="574675"/>
          </a:xfrm>
          <a:prstGeom prst="bentConnector3">
            <a:avLst>
              <a:gd name="adj1" fmla="val 7480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A19A8FCE-22CA-4E92-A5CF-6D6C3D6FA5A8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8610600" y="2573338"/>
            <a:ext cx="1658938" cy="2889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A01C69D5-4B20-4A9A-A387-D8F8B5683C6E}"/>
              </a:ext>
            </a:extLst>
          </p:cNvPr>
          <p:cNvCxnSpPr>
            <a:stCxn id="7" idx="2"/>
            <a:endCxn id="9" idx="1"/>
          </p:cNvCxnSpPr>
          <p:nvPr/>
        </p:nvCxnSpPr>
        <p:spPr>
          <a:xfrm rot="16200000" flipH="1">
            <a:off x="5189538" y="2651125"/>
            <a:ext cx="509588" cy="249713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41E45DC2-6BFB-470E-9DC6-8D44E723FAC9}"/>
              </a:ext>
            </a:extLst>
          </p:cNvPr>
          <p:cNvCxnSpPr>
            <a:stCxn id="7" idx="2"/>
            <a:endCxn id="13" idx="0"/>
          </p:cNvCxnSpPr>
          <p:nvPr/>
        </p:nvCxnSpPr>
        <p:spPr>
          <a:xfrm rot="16200000" flipH="1">
            <a:off x="3964782" y="3875881"/>
            <a:ext cx="2070100" cy="1608137"/>
          </a:xfrm>
          <a:prstGeom prst="bentConnector3">
            <a:avLst>
              <a:gd name="adj1" fmla="val 7480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FE06CD6-076F-4E49-AB08-1585D3BC4137}"/>
              </a:ext>
            </a:extLst>
          </p:cNvPr>
          <p:cNvSpPr/>
          <p:nvPr/>
        </p:nvSpPr>
        <p:spPr>
          <a:xfrm>
            <a:off x="8056563" y="5715000"/>
            <a:ext cx="1846262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Canadian Interprovincial </a:t>
            </a:r>
            <a:r>
              <a:rPr lang="en-US" dirty="0" err="1"/>
              <a:t>Stds</a:t>
            </a:r>
            <a:r>
              <a:rPr lang="en-US" dirty="0"/>
              <a:t> (1910-1937)</a:t>
            </a: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61643320-ADCC-4052-9C73-D3F4837958FE}"/>
              </a:ext>
            </a:extLst>
          </p:cNvPr>
          <p:cNvCxnSpPr>
            <a:stCxn id="9" idx="2"/>
            <a:endCxn id="36" idx="0"/>
          </p:cNvCxnSpPr>
          <p:nvPr/>
        </p:nvCxnSpPr>
        <p:spPr>
          <a:xfrm rot="16200000" flipH="1">
            <a:off x="7619206" y="4353719"/>
            <a:ext cx="1196975" cy="1525588"/>
          </a:xfrm>
          <a:prstGeom prst="bentConnector3">
            <a:avLst>
              <a:gd name="adj1" fmla="val 81491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B952E9CE-A39F-44B7-9302-CA815CAC7BB3}"/>
              </a:ext>
            </a:extLst>
          </p:cNvPr>
          <p:cNvCxnSpPr>
            <a:stCxn id="9" idx="2"/>
            <a:endCxn id="13" idx="0"/>
          </p:cNvCxnSpPr>
          <p:nvPr/>
        </p:nvCxnSpPr>
        <p:spPr>
          <a:xfrm rot="5400000">
            <a:off x="6030912" y="4291013"/>
            <a:ext cx="1196975" cy="1651000"/>
          </a:xfrm>
          <a:prstGeom prst="bentConnector3">
            <a:avLst>
              <a:gd name="adj1" fmla="val 366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ECCF371A-A332-4565-90DA-EA17E1514C43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rot="5400000">
            <a:off x="4939506" y="3199607"/>
            <a:ext cx="1196975" cy="3833812"/>
          </a:xfrm>
          <a:prstGeom prst="bentConnector3">
            <a:avLst>
              <a:gd name="adj1" fmla="val 366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B70CA90A-7538-4E0A-89E9-5C17379F28FE}"/>
              </a:ext>
            </a:extLst>
          </p:cNvPr>
          <p:cNvCxnSpPr>
            <a:stCxn id="9" idx="2"/>
            <a:endCxn id="11" idx="0"/>
          </p:cNvCxnSpPr>
          <p:nvPr/>
        </p:nvCxnSpPr>
        <p:spPr>
          <a:xfrm rot="5400000">
            <a:off x="4397375" y="1773238"/>
            <a:ext cx="312738" cy="580231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696DA704-E229-49B5-B6CE-A1ED3FA7669E}"/>
              </a:ext>
            </a:extLst>
          </p:cNvPr>
          <p:cNvCxnSpPr>
            <a:stCxn id="9" idx="2"/>
            <a:endCxn id="12" idx="2"/>
          </p:cNvCxnSpPr>
          <p:nvPr/>
        </p:nvCxnSpPr>
        <p:spPr>
          <a:xfrm rot="5400000">
            <a:off x="4461669" y="1524794"/>
            <a:ext cx="12700" cy="5986462"/>
          </a:xfrm>
          <a:prstGeom prst="bentConnector3">
            <a:avLst>
              <a:gd name="adj1" fmla="val 1294756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6105" name="TextBox 2">
            <a:extLst>
              <a:ext uri="{FF2B5EF4-FFF2-40B4-BE49-F238E27FC236}">
                <a16:creationId xmlns:a16="http://schemas.microsoft.com/office/drawing/2014/main" id="{539B7662-B816-78A0-07C0-1BB03A8C8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1475" y="2105025"/>
            <a:ext cx="2238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inspection, operation</a:t>
            </a:r>
          </a:p>
        </p:txBody>
      </p:sp>
      <p:sp>
        <p:nvSpPr>
          <p:cNvPr id="46106" name="TextBox 26">
            <a:extLst>
              <a:ext uri="{FF2B5EF4-FFF2-40B4-BE49-F238E27FC236}">
                <a16:creationId xmlns:a16="http://schemas.microsoft.com/office/drawing/2014/main" id="{30609F56-319B-0D07-446C-2AE65C57C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6963" y="2181225"/>
            <a:ext cx="2414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engineering, operation</a:t>
            </a:r>
          </a:p>
        </p:txBody>
      </p:sp>
      <p:sp>
        <p:nvSpPr>
          <p:cNvPr id="46107" name="TextBox 27">
            <a:extLst>
              <a:ext uri="{FF2B5EF4-FFF2-40B4-BE49-F238E27FC236}">
                <a16:creationId xmlns:a16="http://schemas.microsoft.com/office/drawing/2014/main" id="{B1BE2501-1044-20AE-7035-D7D5FAFE8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6075" y="3055938"/>
            <a:ext cx="24749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classifications of boilers</a:t>
            </a:r>
          </a:p>
        </p:txBody>
      </p:sp>
      <p:sp>
        <p:nvSpPr>
          <p:cNvPr id="46108" name="TextBox 28">
            <a:extLst>
              <a:ext uri="{FF2B5EF4-FFF2-40B4-BE49-F238E27FC236}">
                <a16:creationId xmlns:a16="http://schemas.microsoft.com/office/drawing/2014/main" id="{0476A7A7-AFEB-6EC8-C785-73FD6720B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7475" y="3619500"/>
            <a:ext cx="2663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classifications of engineers</a:t>
            </a:r>
          </a:p>
        </p:txBody>
      </p:sp>
      <p:sp>
        <p:nvSpPr>
          <p:cNvPr id="46109" name="TextBox 29">
            <a:extLst>
              <a:ext uri="{FF2B5EF4-FFF2-40B4-BE49-F238E27FC236}">
                <a16:creationId xmlns:a16="http://schemas.microsoft.com/office/drawing/2014/main" id="{E8212696-945A-42C1-3D52-1B766EF2D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4503738"/>
            <a:ext cx="21526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construction, inspection, design, repairs &amp; alterations</a:t>
            </a:r>
          </a:p>
        </p:txBody>
      </p:sp>
      <p:sp>
        <p:nvSpPr>
          <p:cNvPr id="46110" name="TextBox 31">
            <a:extLst>
              <a:ext uri="{FF2B5EF4-FFF2-40B4-BE49-F238E27FC236}">
                <a16:creationId xmlns:a16="http://schemas.microsoft.com/office/drawing/2014/main" id="{F2B0F58A-3050-7555-66E5-71705BD14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4925" y="4148138"/>
            <a:ext cx="7572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piping</a:t>
            </a:r>
          </a:p>
        </p:txBody>
      </p:sp>
      <p:sp>
        <p:nvSpPr>
          <p:cNvPr id="46111" name="TextBox 33">
            <a:extLst>
              <a:ext uri="{FF2B5EF4-FFF2-40B4-BE49-F238E27FC236}">
                <a16:creationId xmlns:a16="http://schemas.microsoft.com/office/drawing/2014/main" id="{28262EDF-8AC7-6558-A4BC-5741DF0E1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5588000"/>
            <a:ext cx="757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NDE</a:t>
            </a:r>
          </a:p>
        </p:txBody>
      </p:sp>
      <p:sp>
        <p:nvSpPr>
          <p:cNvPr id="46112" name="TextBox 34">
            <a:extLst>
              <a:ext uri="{FF2B5EF4-FFF2-40B4-BE49-F238E27FC236}">
                <a16:creationId xmlns:a16="http://schemas.microsoft.com/office/drawing/2014/main" id="{C7BCB34E-681E-5918-100C-014A83181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075" y="6072188"/>
            <a:ext cx="1844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new construction</a:t>
            </a:r>
          </a:p>
        </p:txBody>
      </p:sp>
      <p:sp>
        <p:nvSpPr>
          <p:cNvPr id="46113" name="TextBox 36">
            <a:extLst>
              <a:ext uri="{FF2B5EF4-FFF2-40B4-BE49-F238E27FC236}">
                <a16:creationId xmlns:a16="http://schemas.microsoft.com/office/drawing/2014/main" id="{0FE770B5-5C1E-CDAB-54E8-CEEF09557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730875"/>
            <a:ext cx="1219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inspection, repair</a:t>
            </a:r>
          </a:p>
        </p:txBody>
      </p:sp>
      <p:sp>
        <p:nvSpPr>
          <p:cNvPr id="46114" name="TextBox 37">
            <a:extLst>
              <a:ext uri="{FF2B5EF4-FFF2-40B4-BE49-F238E27FC236}">
                <a16:creationId xmlns:a16="http://schemas.microsoft.com/office/drawing/2014/main" id="{5D083DFA-12EF-2480-6C93-35C7C3EB3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975" y="6432550"/>
            <a:ext cx="97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history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4A55714-9AF8-4FBB-801B-0BE9BC84C1FB}"/>
              </a:ext>
            </a:extLst>
          </p:cNvPr>
          <p:cNvSpPr/>
          <p:nvPr/>
        </p:nvSpPr>
        <p:spPr>
          <a:xfrm>
            <a:off x="10269538" y="4122738"/>
            <a:ext cx="1319212" cy="561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Ministerial Orders</a:t>
            </a:r>
          </a:p>
        </p:txBody>
      </p:sp>
      <p:sp>
        <p:nvSpPr>
          <p:cNvPr id="46116" name="TextBox 39">
            <a:extLst>
              <a:ext uri="{FF2B5EF4-FFF2-40B4-BE49-F238E27FC236}">
                <a16:creationId xmlns:a16="http://schemas.microsoft.com/office/drawing/2014/main" id="{33AE2FC2-A0B5-9194-5D51-70646188D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9388" y="4692650"/>
            <a:ext cx="13192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variances, quick action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C8B35F7-CABF-413F-A52B-C24F95D57EA4}"/>
              </a:ext>
            </a:extLst>
          </p:cNvPr>
          <p:cNvSpPr/>
          <p:nvPr/>
        </p:nvSpPr>
        <p:spPr>
          <a:xfrm>
            <a:off x="10058400" y="5380038"/>
            <a:ext cx="1524000" cy="812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Issued requirements documents</a:t>
            </a:r>
          </a:p>
        </p:txBody>
      </p:sp>
      <p:sp>
        <p:nvSpPr>
          <p:cNvPr id="46118" name="TextBox 42">
            <a:extLst>
              <a:ext uri="{FF2B5EF4-FFF2-40B4-BE49-F238E27FC236}">
                <a16:creationId xmlns:a16="http://schemas.microsoft.com/office/drawing/2014/main" id="{2042FE3F-D841-2B21-4930-3F6D650CE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8388" y="6200775"/>
            <a:ext cx="17129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interpretation,</a:t>
            </a:r>
          </a:p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implementation 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BD10F1F2-162A-E9F3-B78B-B319FA250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Legislation Governing Pressure Equipment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876FAC-74FE-4840-A2C7-62BBBFC2A4AF}"/>
              </a:ext>
            </a:extLst>
          </p:cNvPr>
          <p:cNvSpPr/>
          <p:nvPr/>
        </p:nvSpPr>
        <p:spPr>
          <a:xfrm>
            <a:off x="433388" y="2187575"/>
            <a:ext cx="2414587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STEAM AND PRESSURE PLANTS ACT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DE2A1B-E6FF-46CB-AAB6-FBA6E74B243A}"/>
              </a:ext>
            </a:extLst>
          </p:cNvPr>
          <p:cNvSpPr/>
          <p:nvPr/>
        </p:nvSpPr>
        <p:spPr>
          <a:xfrm>
            <a:off x="6196013" y="2209800"/>
            <a:ext cx="2414587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THE POWER ENGINEERS ACT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C93B89-878B-47DD-B8DE-7788E82DBA99}"/>
              </a:ext>
            </a:extLst>
          </p:cNvPr>
          <p:cNvSpPr/>
          <p:nvPr/>
        </p:nvSpPr>
        <p:spPr>
          <a:xfrm>
            <a:off x="2987675" y="2919413"/>
            <a:ext cx="2414588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STEAM AND PRESSURE PLANTS REGULATION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7251A7-C76A-479D-AF39-3F80E31C7F3F}"/>
              </a:ext>
            </a:extLst>
          </p:cNvPr>
          <p:cNvSpPr/>
          <p:nvPr/>
        </p:nvSpPr>
        <p:spPr>
          <a:xfrm>
            <a:off x="9028113" y="2919413"/>
            <a:ext cx="2414587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POWER ENGINEERS REGULATION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4DF439-6B66-4A01-9C2B-6AB0B8A2D18D}"/>
              </a:ext>
            </a:extLst>
          </p:cNvPr>
          <p:cNvSpPr/>
          <p:nvPr/>
        </p:nvSpPr>
        <p:spPr>
          <a:xfrm>
            <a:off x="6692900" y="3792538"/>
            <a:ext cx="1524000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CSA B51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A7C405-2322-427C-A071-DE2C11FFFB83}"/>
              </a:ext>
            </a:extLst>
          </p:cNvPr>
          <p:cNvSpPr/>
          <p:nvPr/>
        </p:nvSpPr>
        <p:spPr>
          <a:xfrm>
            <a:off x="2698750" y="5715000"/>
            <a:ext cx="1844675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ASME Section I – Power Boilers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122F5E-069A-4050-9141-6AC2379B5940}"/>
              </a:ext>
            </a:extLst>
          </p:cNvPr>
          <p:cNvSpPr/>
          <p:nvPr/>
        </p:nvSpPr>
        <p:spPr>
          <a:xfrm>
            <a:off x="730250" y="4830763"/>
            <a:ext cx="1844675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ASME Section V - NDE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E08CA9B-BF4B-4995-A29A-B8303E54E82D}"/>
              </a:ext>
            </a:extLst>
          </p:cNvPr>
          <p:cNvSpPr/>
          <p:nvPr/>
        </p:nvSpPr>
        <p:spPr>
          <a:xfrm>
            <a:off x="349250" y="3792538"/>
            <a:ext cx="2236788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ASME B31.1 – Power Piping Systems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8A33D8-DABA-46CD-8966-18A13EDF7CFD}"/>
              </a:ext>
            </a:extLst>
          </p:cNvPr>
          <p:cNvSpPr/>
          <p:nvPr/>
        </p:nvSpPr>
        <p:spPr>
          <a:xfrm>
            <a:off x="4881563" y="5715000"/>
            <a:ext cx="1844675" cy="725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ANSI / NB23 - NBIC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8DD82EF8-AB20-4A39-A6C4-9C87A2AE1105}"/>
              </a:ext>
            </a:extLst>
          </p:cNvPr>
          <p:cNvCxnSpPr>
            <a:cxnSpLocks/>
            <a:stCxn id="4" idx="3"/>
            <a:endCxn id="7" idx="0"/>
          </p:cNvCxnSpPr>
          <p:nvPr/>
        </p:nvCxnSpPr>
        <p:spPr>
          <a:xfrm>
            <a:off x="2847975" y="2551113"/>
            <a:ext cx="1347788" cy="3683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0679D960-E2F6-451E-8A89-FAD0B40FFFBD}"/>
              </a:ext>
            </a:extLst>
          </p:cNvPr>
          <p:cNvCxnSpPr>
            <a:cxnSpLocks/>
            <a:stCxn id="7" idx="2"/>
            <a:endCxn id="12" idx="3"/>
          </p:cNvCxnSpPr>
          <p:nvPr/>
        </p:nvCxnSpPr>
        <p:spPr>
          <a:xfrm rot="5400000">
            <a:off x="3136107" y="3094831"/>
            <a:ext cx="509588" cy="16097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B41078B-2E41-44DD-9560-3B7693EC869C}"/>
              </a:ext>
            </a:extLst>
          </p:cNvPr>
          <p:cNvCxnSpPr>
            <a:stCxn id="7" idx="2"/>
            <a:endCxn id="11" idx="3"/>
          </p:cNvCxnSpPr>
          <p:nvPr/>
        </p:nvCxnSpPr>
        <p:spPr>
          <a:xfrm rot="5400000">
            <a:off x="2610644" y="3609181"/>
            <a:ext cx="1549400" cy="162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2FE0F1E-4F7B-455B-AE39-4EABBCCDC176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rot="5400000">
            <a:off x="2873376" y="4392612"/>
            <a:ext cx="2070100" cy="574675"/>
          </a:xfrm>
          <a:prstGeom prst="bentConnector3">
            <a:avLst>
              <a:gd name="adj1" fmla="val 7480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A19A8FCE-22CA-4E92-A5CF-6D6C3D6FA5A8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8610600" y="2573338"/>
            <a:ext cx="1624013" cy="34607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A01C69D5-4B20-4A9A-A387-D8F8B5683C6E}"/>
              </a:ext>
            </a:extLst>
          </p:cNvPr>
          <p:cNvCxnSpPr>
            <a:stCxn id="7" idx="2"/>
            <a:endCxn id="9" idx="1"/>
          </p:cNvCxnSpPr>
          <p:nvPr/>
        </p:nvCxnSpPr>
        <p:spPr>
          <a:xfrm rot="16200000" flipH="1">
            <a:off x="5189538" y="2651125"/>
            <a:ext cx="509588" cy="249713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41E45DC2-6BFB-470E-9DC6-8D44E723FAC9}"/>
              </a:ext>
            </a:extLst>
          </p:cNvPr>
          <p:cNvCxnSpPr>
            <a:stCxn id="7" idx="2"/>
            <a:endCxn id="13" idx="0"/>
          </p:cNvCxnSpPr>
          <p:nvPr/>
        </p:nvCxnSpPr>
        <p:spPr>
          <a:xfrm rot="16200000" flipH="1">
            <a:off x="3964782" y="3875881"/>
            <a:ext cx="2070100" cy="1608137"/>
          </a:xfrm>
          <a:prstGeom prst="bentConnector3">
            <a:avLst>
              <a:gd name="adj1" fmla="val 7480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FE06CD6-076F-4E49-AB08-1585D3BC4137}"/>
              </a:ext>
            </a:extLst>
          </p:cNvPr>
          <p:cNvSpPr/>
          <p:nvPr/>
        </p:nvSpPr>
        <p:spPr>
          <a:xfrm>
            <a:off x="7294563" y="5726113"/>
            <a:ext cx="1844675" cy="725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Canadian Interprovincial </a:t>
            </a:r>
            <a:r>
              <a:rPr lang="en-US" dirty="0" err="1"/>
              <a:t>Stds</a:t>
            </a:r>
            <a:r>
              <a:rPr lang="en-US" dirty="0"/>
              <a:t> (1910-1937)</a:t>
            </a: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61643320-ADCC-4052-9C73-D3F4837958FE}"/>
              </a:ext>
            </a:extLst>
          </p:cNvPr>
          <p:cNvCxnSpPr>
            <a:stCxn id="9" idx="2"/>
            <a:endCxn id="36" idx="0"/>
          </p:cNvCxnSpPr>
          <p:nvPr/>
        </p:nvCxnSpPr>
        <p:spPr>
          <a:xfrm rot="16200000" flipH="1">
            <a:off x="7231856" y="4741069"/>
            <a:ext cx="1208088" cy="762000"/>
          </a:xfrm>
          <a:prstGeom prst="bentConnector3">
            <a:avLst>
              <a:gd name="adj1" fmla="val 73249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B952E9CE-A39F-44B7-9302-CA815CAC7BB3}"/>
              </a:ext>
            </a:extLst>
          </p:cNvPr>
          <p:cNvCxnSpPr>
            <a:stCxn id="9" idx="2"/>
            <a:endCxn id="13" idx="0"/>
          </p:cNvCxnSpPr>
          <p:nvPr/>
        </p:nvCxnSpPr>
        <p:spPr>
          <a:xfrm rot="5400000">
            <a:off x="6030912" y="4291013"/>
            <a:ext cx="1196975" cy="1651000"/>
          </a:xfrm>
          <a:prstGeom prst="bentConnector3">
            <a:avLst>
              <a:gd name="adj1" fmla="val 366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ECCF371A-A332-4565-90DA-EA17E1514C43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rot="5400000">
            <a:off x="4939506" y="3199607"/>
            <a:ext cx="1196975" cy="3833812"/>
          </a:xfrm>
          <a:prstGeom prst="bentConnector3">
            <a:avLst>
              <a:gd name="adj1" fmla="val 36600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B70CA90A-7538-4E0A-89E9-5C17379F28FE}"/>
              </a:ext>
            </a:extLst>
          </p:cNvPr>
          <p:cNvCxnSpPr>
            <a:stCxn id="9" idx="2"/>
            <a:endCxn id="11" idx="0"/>
          </p:cNvCxnSpPr>
          <p:nvPr/>
        </p:nvCxnSpPr>
        <p:spPr>
          <a:xfrm rot="5400000">
            <a:off x="4397375" y="1773238"/>
            <a:ext cx="312738" cy="580231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696DA704-E229-49B5-B6CE-A1ED3FA7669E}"/>
              </a:ext>
            </a:extLst>
          </p:cNvPr>
          <p:cNvCxnSpPr>
            <a:stCxn id="9" idx="2"/>
            <a:endCxn id="12" idx="2"/>
          </p:cNvCxnSpPr>
          <p:nvPr/>
        </p:nvCxnSpPr>
        <p:spPr>
          <a:xfrm rot="5400000">
            <a:off x="4461669" y="1524794"/>
            <a:ext cx="12700" cy="5986462"/>
          </a:xfrm>
          <a:prstGeom prst="bentConnector3">
            <a:avLst>
              <a:gd name="adj1" fmla="val 1294756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9601E0C-880C-4238-A0DA-19F70D9B2E2C}"/>
              </a:ext>
            </a:extLst>
          </p:cNvPr>
          <p:cNvSpPr/>
          <p:nvPr/>
        </p:nvSpPr>
        <p:spPr>
          <a:xfrm>
            <a:off x="10121900" y="4005263"/>
            <a:ext cx="1320800" cy="561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Ministerial Orders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A24D8F4-5457-45A2-8D80-F9507E4C293A}"/>
              </a:ext>
            </a:extLst>
          </p:cNvPr>
          <p:cNvSpPr/>
          <p:nvPr/>
        </p:nvSpPr>
        <p:spPr>
          <a:xfrm>
            <a:off x="9028113" y="4806950"/>
            <a:ext cx="2414587" cy="560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Issued requirements documents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CBB17313-BBCB-1E00-0546-1579716ADE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Manitoba STEAM AND PRESSURE PLANTS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89059-5CF5-CC14-590A-992500C88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>
                <a:hlinkClick r:id="rId3"/>
              </a:rPr>
              <a:t>http://web2.gov.mb.ca/laws/statutes/ccsm/s210e.php</a:t>
            </a:r>
            <a:endParaRPr lang="en-US" dirty="0"/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Act is passed by legislature and defines boundaries and rules for regulations.  Defines: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powers and duties of minister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powers and duties of inspectors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duties of owners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statement of ownership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requirements for operation of boilers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regular inspections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repairs, condemnation of boiler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offences and penalties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appeals process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4400-92DB-18CE-A1D7-B3CCD0078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Manitoba STEAM AND PRESSURE PLANTS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7C595-FD13-6DFA-1FB1-65766047D8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sz="2400" dirty="0">
                <a:hlinkClick r:id="rId3"/>
              </a:rPr>
              <a:t>http://web2.gov.mb.ca/laws/regs/current/_pdf-regs.php?reg=108/87%20R</a:t>
            </a:r>
            <a:endParaRPr lang="en-US" sz="2400" dirty="0"/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Regulations are maintained by the minister and can be modified by order in council.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Regulations define specifics such as: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adopted and referenced codes standards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fees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classifications of boilers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duties of power engineer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specifics for historical boilers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4B4FC1AD-C461-DB57-EEBE-145375B85F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Manitoba POWER ENGINEERS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78DD6-C3B6-C88F-2788-22745D803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sz="2400" dirty="0">
                <a:hlinkClick r:id="rId3"/>
              </a:rPr>
              <a:t>http://web2.gov.mb.ca/laws/regs/current/_pdf-regs.php?reg=108/87%20R</a:t>
            </a:r>
            <a:endParaRPr lang="en-US" sz="2400" dirty="0"/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Act is passed by legislature and defines boundaries and rules for regulations.  Defines: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powers and duties of minister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issuance of engineer examinations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Issuance of engineer certificates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offences and penalties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4CD00EC9-5234-B8B0-3F21-8A1D12B610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Manitoba POWER ENGINEERS Regulations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4A967-7E76-D56C-0DCC-50FEC2D16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sz="2400" dirty="0">
                <a:hlinkClick r:id="rId3"/>
              </a:rPr>
              <a:t>http://web2.gov.mb.ca/laws/regs/current/_pdf-regs.php?reg=40/92</a:t>
            </a:r>
            <a:endParaRPr lang="en-US" sz="2400" dirty="0"/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Regulations are maintained by the minister and can be modified by order in council.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Regulations define specifics such as: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classes of certificates</a:t>
            </a:r>
          </a:p>
          <a:p>
            <a:pPr marL="923544" lvl="2" indent="-219456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defRPr/>
            </a:pPr>
            <a:r>
              <a:rPr lang="en-US" dirty="0"/>
              <a:t>definition and scope of each certificate</a:t>
            </a:r>
          </a:p>
          <a:p>
            <a:pPr marL="923544" lvl="2" indent="-219456" fontAlgn="auto">
              <a:spcAft>
                <a:spcPts val="0"/>
              </a:spcAft>
              <a:buClr>
                <a:schemeClr val="accent1">
                  <a:lumMod val="50000"/>
                </a:schemeClr>
              </a:buClr>
              <a:defRPr/>
            </a:pPr>
            <a:r>
              <a:rPr lang="en-US" dirty="0"/>
              <a:t>Requirements for operator certificates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boiler supervision requirements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process to transfer certificate from another Canadian jurisdiction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fees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E93EA2A4-C159-72A7-08DC-FE47F20EB2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Office of the Fire Commissioner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0B261C32-68A1-7436-7128-4DD98D4227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CA" altLang="en-US"/>
              <a:t>Inspection and Technical Services Manitoba</a:t>
            </a:r>
          </a:p>
          <a:p>
            <a:endParaRPr lang="en-CA" altLang="en-US"/>
          </a:p>
          <a:p>
            <a:r>
              <a:rPr lang="en-CA" altLang="en-US"/>
              <a:t>Interprets and enforces the Acts and Regulations</a:t>
            </a:r>
          </a:p>
          <a:p>
            <a:endParaRPr lang="en-CA" altLang="en-US"/>
          </a:p>
          <a:p>
            <a:r>
              <a:rPr lang="en-CA" altLang="en-US"/>
              <a:t>Director</a:t>
            </a:r>
          </a:p>
          <a:p>
            <a:r>
              <a:rPr lang="en-CA" altLang="en-US"/>
              <a:t>Chief Inspector</a:t>
            </a:r>
          </a:p>
          <a:p>
            <a:r>
              <a:rPr lang="en-CA" altLang="en-US"/>
              <a:t>Design Review</a:t>
            </a:r>
          </a:p>
          <a:p>
            <a:r>
              <a:rPr lang="en-CA" altLang="en-US"/>
              <a:t>Field Inspectors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2C5BB7AF-1B0E-0B95-1543-AFEE28E8F6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CSA B51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8182E-1F5F-F0AF-0A88-E70B371CF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9488"/>
            <a:ext cx="6537325" cy="4324350"/>
          </a:xfrm>
        </p:spPr>
        <p:txBody>
          <a:bodyPr>
            <a:normAutofit fontScale="77500" lnSpcReduction="20000"/>
          </a:bodyPr>
          <a:lstStyle/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r>
              <a:rPr lang="en-US" dirty="0"/>
              <a:t>Canadian standard that all </a:t>
            </a:r>
            <a:r>
              <a:rPr lang="en-US" dirty="0" err="1"/>
              <a:t>Cdn</a:t>
            </a:r>
            <a:r>
              <a:rPr lang="en-US" dirty="0"/>
              <a:t> jurisdictions adhere to.  Defines: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CRN and requirements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Requirements and scope of repairs and alterations</a:t>
            </a:r>
          </a:p>
          <a:p>
            <a:pPr marL="658368" lvl="1" indent="-246888"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Georgia"/>
              <a:buChar char="▫"/>
              <a:defRPr/>
            </a:pPr>
            <a:r>
              <a:rPr lang="en-US" dirty="0"/>
              <a:t>Quality control system and written manual is required for any organization repairing or modifying a boiler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Additional construction and installation requirements above that of ASME Section I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Nameplates, stamping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Requirements for pressure relieve devices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Historical boilers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Recommended schedules (e.g. PSV renewal)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Char char="•"/>
              <a:defRPr/>
            </a:pPr>
            <a:r>
              <a:rPr lang="en-US" dirty="0"/>
              <a:t>Recommended forms</a:t>
            </a:r>
          </a:p>
          <a:p>
            <a:pPr marL="109728" indent="0" fontAlgn="auto">
              <a:spcAft>
                <a:spcPts val="0"/>
              </a:spcAft>
              <a:buClr>
                <a:schemeClr val="accent3">
                  <a:lumMod val="75000"/>
                </a:schemeClr>
              </a:buClr>
              <a:buFont typeface="Georgia"/>
              <a:buNone/>
              <a:defRPr/>
            </a:pPr>
            <a:endParaRPr lang="en-US" dirty="0"/>
          </a:p>
        </p:txBody>
      </p:sp>
      <p:pic>
        <p:nvPicPr>
          <p:cNvPr id="30724" name="Picture 3">
            <a:extLst>
              <a:ext uri="{FF2B5EF4-FFF2-40B4-BE49-F238E27FC236}">
                <a16:creationId xmlns:a16="http://schemas.microsoft.com/office/drawing/2014/main" id="{15B360AC-1087-E933-D9E0-AEFD11296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8" y="769938"/>
            <a:ext cx="44069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882</TotalTime>
  <Words>1532</Words>
  <Application>Microsoft Office PowerPoint</Application>
  <PresentationFormat>Widescreen</PresentationFormat>
  <Paragraphs>272</Paragraphs>
  <Slides>23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Arial</vt:lpstr>
      <vt:lpstr>Georgia</vt:lpstr>
      <vt:lpstr>Wingdings 2</vt:lpstr>
      <vt:lpstr>Training presentation</vt:lpstr>
      <vt:lpstr>Boiler Law and Regulations</vt:lpstr>
      <vt:lpstr>Introduction</vt:lpstr>
      <vt:lpstr>Legislation Governing Pressure Equipment</vt:lpstr>
      <vt:lpstr>Manitoba STEAM AND PRESSURE PLANTS Act</vt:lpstr>
      <vt:lpstr>Manitoba STEAM AND PRESSURE PLANTS Regulations</vt:lpstr>
      <vt:lpstr>Manitoba POWER ENGINEERS Act</vt:lpstr>
      <vt:lpstr>Manitoba POWER ENGINEERS Regulations</vt:lpstr>
      <vt:lpstr>Office of the Fire Commissioner</vt:lpstr>
      <vt:lpstr>CSA B51</vt:lpstr>
      <vt:lpstr>ASME Section I</vt:lpstr>
      <vt:lpstr>ASME Section V</vt:lpstr>
      <vt:lpstr>ASME B31.1</vt:lpstr>
      <vt:lpstr>NB23 : NBIC</vt:lpstr>
      <vt:lpstr>Canadian Interprovincial Standard (1910-1937)</vt:lpstr>
      <vt:lpstr>AB-534: Harmonized Requirements</vt:lpstr>
      <vt:lpstr>Owner / Operator Requirements</vt:lpstr>
      <vt:lpstr>Inspector Responsibilities</vt:lpstr>
      <vt:lpstr>Types of Inspections</vt:lpstr>
      <vt:lpstr>CSA B51 requires a Q/A Program</vt:lpstr>
      <vt:lpstr>Example Repair Plan and Steps</vt:lpstr>
      <vt:lpstr>Documentation</vt:lpstr>
      <vt:lpstr>Conclusion</vt:lpstr>
      <vt:lpstr>Legislation Governing Pressure Equipment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Boiler Law and Regulations</dc:title>
  <dc:creator>Robert Bryce</dc:creator>
  <cp:lastModifiedBy>Gerald Dueck</cp:lastModifiedBy>
  <cp:revision>14</cp:revision>
  <cp:lastPrinted>2018-06-04T02:34:15Z</cp:lastPrinted>
  <dcterms:created xsi:type="dcterms:W3CDTF">2018-06-04T02:04:54Z</dcterms:created>
  <dcterms:modified xsi:type="dcterms:W3CDTF">2026-08-21T04:11:56Z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