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8D9BFB-43AB-4826-99DB-EE09F7520000}" v="3" dt="2026-08-07T22:45:52.422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07T23:20:31.025" v="25" actId="14100"/>
      <pc:docMkLst>
        <pc:docMk/>
      </pc:docMkLst>
      <pc:sldChg chg="modSp mod">
        <pc:chgData name="Gerald Dueck" userId="ce5112bc0a128d3a" providerId="LiveId" clId="{E19E3638-7C51-45EF-AA9B-DE43B6D9E2D8}" dt="2026-08-07T22:48:27.257" v="21" actId="115"/>
        <pc:sldMkLst>
          <pc:docMk/>
          <pc:sldMk cId="0" sldId="261"/>
        </pc:sldMkLst>
        <pc:spChg chg="mod">
          <ac:chgData name="Gerald Dueck" userId="ce5112bc0a128d3a" providerId="LiveId" clId="{E19E3638-7C51-45EF-AA9B-DE43B6D9E2D8}" dt="2026-08-07T22:48:27.257" v="21" actId="115"/>
          <ac:spMkLst>
            <pc:docMk/>
            <pc:sldMk cId="0" sldId="261"/>
            <ac:spMk id="4" creationId="{00000000-0000-0000-0000-000000000000}"/>
          </ac:spMkLst>
        </pc:spChg>
        <pc:graphicFrameChg chg="mod modGraphic">
          <ac:chgData name="Gerald Dueck" userId="ce5112bc0a128d3a" providerId="LiveId" clId="{E19E3638-7C51-45EF-AA9B-DE43B6D9E2D8}" dt="2026-08-07T22:43:36.059" v="4" actId="14100"/>
          <ac:graphicFrameMkLst>
            <pc:docMk/>
            <pc:sldMk cId="0" sldId="261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07T23:20:04.648" v="23" actId="14100"/>
        <pc:sldMkLst>
          <pc:docMk/>
          <pc:sldMk cId="0" sldId="268"/>
        </pc:sldMkLst>
        <pc:spChg chg="mod">
          <ac:chgData name="Gerald Dueck" userId="ce5112bc0a128d3a" providerId="LiveId" clId="{E19E3638-7C51-45EF-AA9B-DE43B6D9E2D8}" dt="2026-08-07T23:20:04.648" v="23" actId="14100"/>
          <ac:spMkLst>
            <pc:docMk/>
            <pc:sldMk cId="0" sldId="268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7T23:20:00.767" v="22" actId="1076"/>
          <ac:spMkLst>
            <pc:docMk/>
            <pc:sldMk cId="0" sldId="268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23:20:18.324" v="24" actId="14100"/>
        <pc:sldMkLst>
          <pc:docMk/>
          <pc:sldMk cId="0" sldId="273"/>
        </pc:sldMkLst>
        <pc:spChg chg="mod">
          <ac:chgData name="Gerald Dueck" userId="ce5112bc0a128d3a" providerId="LiveId" clId="{E19E3638-7C51-45EF-AA9B-DE43B6D9E2D8}" dt="2026-08-07T23:20:18.324" v="24" actId="14100"/>
          <ac:spMkLst>
            <pc:docMk/>
            <pc:sldMk cId="0" sldId="273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23:20:31.025" v="25" actId="14100"/>
        <pc:sldMkLst>
          <pc:docMk/>
          <pc:sldMk cId="0" sldId="276"/>
        </pc:sldMkLst>
        <pc:spChg chg="mod">
          <ac:chgData name="Gerald Dueck" userId="ce5112bc0a128d3a" providerId="LiveId" clId="{E19E3638-7C51-45EF-AA9B-DE43B6D9E2D8}" dt="2026-08-07T23:20:31.025" v="25" actId="14100"/>
          <ac:spMkLst>
            <pc:docMk/>
            <pc:sldMk cId="0" sldId="276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22:45:58.205" v="15" actId="13219"/>
        <pc:sldMkLst>
          <pc:docMk/>
          <pc:sldMk cId="0" sldId="278"/>
        </pc:sldMkLst>
        <pc:graphicFrameChg chg="mod modGraphic">
          <ac:chgData name="Gerald Dueck" userId="ce5112bc0a128d3a" providerId="LiveId" clId="{E19E3638-7C51-45EF-AA9B-DE43B6D9E2D8}" dt="2026-08-07T22:45:58.205" v="15" actId="13219"/>
          <ac:graphicFrameMkLst>
            <pc:docMk/>
            <pc:sldMk cId="0" sldId="278"/>
            <ac:graphicFrameMk id="5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Main Objectives of Boiler Water Treatment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Five key objectives improve efficiency, safety, steam quality, and boiler life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Prevent scale
• Prevent corrosion
• Control sludge
• Prevent foaming and carryover
• Maintain proper water chemistry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Shelf Analogy: pH and Alkalinity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pH determines height on shelf; alkalinity determines shelf width for buffering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Wide shelf (high alkalinity): acidic contamination causes small pH change
• Narrow shelf (low alkalinity): same contamination causes large pH drop
• Alkalinity acts as chemical buffer, absorbing acid effects before significant pH change
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Buffering Chemistry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Hydroxide, carbonate, and bicarbonate ions neutralize incoming acids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H⁺ + CO₃²⁻ → HCO₃⁻
• H⁺ + HCO₃⁻ → H₂CO₃
• Buffering continues as long as enough buffering species remain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Sodium Carbonate Effects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Washing soda raises pH and increases alkalinity simultaneously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Makes water more alkaline (raises the shelf)
• Makes that alkalinity more resistant to change (widens the shelf)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Alkalinity Endpoint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Endpoint reached when water's buffering capacity is fully consumed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746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Titration is a method of chemical measurement in which reagent of known concentration is added to a sample until a defined endpoint is reached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46424" y="26670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pH meter method: endpoint at approximately pH 4.5
• Methyl orange indicator method: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colour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change from yellow to orange-red at approximately pH 4.5
• Volume of acid required indicates water's buffering capacity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Alkalinity Test Kit Procedure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Commercial kits use titration with indicator to measure buffering capacity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Sample treated with indicator, then titrated with standardized acid solution
• Endpoint identified by colour change
• Number of drops converted directly to ppm as CaCO₃
• Process identical to laboratory titration method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Determining Alkalinity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Practical target range for steam traction boiler is 100–300 ppm as CaCO₃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Below 100 ppm: limited buffering capacity, rapid response to contamination
• Above 300 ppm: increased risk of foaming, carryover, elevated dissolved solids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Alkalinity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Titration volume and acid normality determine alkalinity value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Formula: A = (Vₐ · N · 50000) / Vₛ
• A = alkalinity; Vₐ = volume acid; N = normality acid; Vₛ = volume sample
• Simplified for 100 mL sample with 0.02 N acid: A = Vₐ · 10
• Greater acid volume required indicates greater alkalinity and buffering capacity
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Alkalinity Test Kit Equipment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Standard components needed to perform alkalinity testing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Alkalinity test kit
• Clean sample container
• Boiler-water sample
• Measuring cylinder or test tube supplied with kit
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Alkalinity Testing Procedure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Eight steps measure boiler-water alkalinity using commercial test kit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4688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Collect representative boiler-water sample and cool to room temperature
• Fill test tube with sample volume specified in kit instructions (50 mL or 100 mL typical)
• Add indicator drops as specified in kit instructions (typically 2 to 5 drops)
• Gently mix sample to distribute indicator
• Add standard acid reagent one drop at a time while swirling sample after each drop
• Continue adding acid until indicator changes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colour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permanently (endpoint at pH ~4.5)
• Record total number of drops or volume of acid required to reach endpoint
• Convert to alkalinity using manufacturer's conversion factor or formula
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Calculating Alkalinity from Test Results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Test kit acid drops convert directly to alkalinity ppm using calibration factor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Kits calibrated so drops convert directly to alkalinity value
• Conversion factor supplied by manufacturer
• Based on acid concentration, sample size, and drop volume
• Some kits: each drop equals fixed value (e.g., 10 ppm as CaCO₃)
• Other kits: drop count converted to volume before applying formula
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Water Treatment Adjustments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Sodium carbonate addresses most water chemistry problems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High hardness: add sodium carbonate
• Low pH: add sodium carbonate
• Low alkalinity: add sodium carbonate
• High TDS: perform blowdown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Retest boiler water after treatment to ensure all parameters remain within desired ranges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Total Dissolved Solids (TDS)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TDS meter estimates dissolved solids concentration from electrical conductivity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Pure water is poor electricity conductor
• Dissolved minerals and salts form ions that carry electrical current
• Increased ion concentration increases conductivity
• TDS reported in parts per million (ppm)
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Sources of TDS in Boilers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Treatment chemicals and minerals accumulate in boiler water as pure water evaporates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35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Sodium carbonate (Na₂CO₃)
• Sodium sulfate (Na₂SO₄)
• Sodium chloride (NaCl)
• Calcium salts
• Magnesium salts
• Various boiler-treatment chemicals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As steam is produced, pure water leaves boiler while dissolved solids remain, increasing concentration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TDS Monitoring and Blowdown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Rising TDS indicates accumulation requiring blowdown to remove concentrated water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Rising TDS reading indicates dissolved salts accumulating in boiler water
• Excessive TDS contributes to foaming, carryover, and solids deposition
• Blowdown removes portion of concentrated boiler water
• Fresh feedwater replaces blown-down water
• TDS baseline established and trends monitored over time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TDS provides general indication of water concentration rather than specific chemical concentration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Summary: Four-Parameter Water Treatment Program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Simple testing routine using four measurements maintains optimal boiler-water quality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775195"/>
              </p:ext>
            </p:extLst>
          </p:nvPr>
        </p:nvGraphicFramePr>
        <p:xfrm>
          <a:off x="1898650" y="1645920"/>
          <a:ext cx="6400800" cy="146304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</a:rPr>
                        <a:t>Measurement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</a:rPr>
                        <a:t>Purpose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</a:rPr>
                        <a:t>Typical Action</a:t>
                      </a:r>
                      <a:endParaRPr lang="en-US" sz="11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</a:rPr>
                        <a:t>Hardness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Detect scale-forming minerals</a:t>
                      </a:r>
                      <a:endParaRPr lang="en-US" sz="11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Add sodium carbonate</a:t>
                      </a:r>
                      <a:endParaRPr lang="en-US" sz="11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pH</a:t>
                      </a:r>
                      <a:endParaRPr lang="en-US" sz="11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Detect corrosion risk</a:t>
                      </a:r>
                      <a:endParaRPr lang="en-US" sz="11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Add sodium carbonate</a:t>
                      </a:r>
                      <a:endParaRPr lang="en-US" sz="11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Alkalinity</a:t>
                      </a:r>
                      <a:endParaRPr lang="en-US" sz="11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Measure buffering capacity</a:t>
                      </a:r>
                      <a:endParaRPr lang="en-US" sz="11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Add sodium carbonate</a:t>
                      </a:r>
                      <a:endParaRPr lang="en-US" sz="11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TDS</a:t>
                      </a:r>
                      <a:endParaRPr lang="en-US" sz="11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Measure concentration of dissolved solids</a:t>
                      </a:r>
                      <a:endParaRPr lang="en-US" sz="11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</a:rPr>
                        <a:t>Blow down boiler</a:t>
                      </a:r>
                      <a:endParaRPr 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Regular monitoring of these four values minimizes scale, corrosion, foaming, and carryover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Minimal Low-Cost Monitoring Kit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Four tests cover most important water chemistry indicators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pH strips
• Hardness test strips
• Alkalinity test kit
• TDS/conductivity meter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Scale prevention
• Corrosion prevention
• Sludge control
• Carryover control
• General water chemistry control
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Water Hardness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Hardness minerals precipitate during heating and form insulating scale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Water hardness is concentration of dissolved calcium and magnesium salts in water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19456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Scale acts as insulator, reducing heat transfer and increasing fuel consumption
• Severe scale formation leads to overheating of boiler metal and reduced boiler life
• Hardness reported in parts per million (ppm) as CaCO₃
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Measuring Hardness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Test strips or titration kits measure hardness levels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Hardness test strips: immerse in water sample and compare with colour chart
• Titration-based kits provide more accurate results than test strips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Interpreting Hardness Results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u="sng" dirty="0">
                <a:solidFill>
                  <a:srgbClr val="1F497D"/>
                </a:solidFill>
                <a:latin typeface="Aptos Body"/>
              </a:rPr>
              <a:t>Classification ranges</a:t>
            </a: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 guide </a:t>
            </a:r>
            <a:r>
              <a:rPr lang="en-US" sz="2200" b="1" u="sng" dirty="0">
                <a:solidFill>
                  <a:srgbClr val="1F497D"/>
                </a:solidFill>
                <a:latin typeface="Aptos Body"/>
              </a:rPr>
              <a:t>treatment decisions</a:t>
            </a: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 for traction boilers</a:t>
            </a:r>
            <a:endParaRPr lang="en-US" sz="1100" dirty="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342681"/>
              </p:ext>
            </p:extLst>
          </p:nvPr>
        </p:nvGraphicFramePr>
        <p:xfrm>
          <a:off x="2051050" y="1645920"/>
          <a:ext cx="3886200" cy="117043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</a:rPr>
                        <a:t>0–50 ppm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Low hardness</a:t>
                      </a:r>
                      <a:endParaRPr lang="en-US" sz="11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</a:rPr>
                        <a:t>50–100 ppm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</a:rPr>
                        <a:t>Moderate hardness</a:t>
                      </a:r>
                      <a:endParaRPr 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</a:rPr>
                        <a:t>100–200 ppm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High hardness</a:t>
                      </a:r>
                      <a:endParaRPr lang="en-US" sz="11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</a:rPr>
                        <a:t>Above 200 ppm</a:t>
                      </a:r>
                      <a:endParaRPr lang="en-US" sz="11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</a:rPr>
                        <a:t>Very high hardness</a:t>
                      </a:r>
                      <a:endParaRPr 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Lower hardness reduces scale formation and chemical treatment needs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Hardness Treatment with Sodium Carbonate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Sodium carbonate converts hardness minerals into removable sludge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Reacts with dissolved calcium salts and converts to calcium carbonate sludge
• Sludge removed by blowdown rather than remaining as hard scale
• Reduces scale-forming hardness
• Increases alkalinity
• Raises pH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Retest boiler water after sodium carbonate treatment to confirm all parameters remain in range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pH in Boiler Water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Mildly alkaline pH between 9 and 11 prevents corrosion and foaming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Low pH increases corrosion risk
• Excessively high pH contributes to foaming and other problems
• Easily measured with pH test strips or meter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If pH too low, add sodium carbonate and retest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pH vs Alkalinity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15 Boiler Water Treatment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pH and alkalinity are different but related water chemistry controls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pH measures how alkaline the water is
• Alkalinity determines reserve capacity to stay alkaline when conditions change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pH measures current condition; alkalinity measures resistance to change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1547</Words>
  <Application>Microsoft Office PowerPoint</Application>
  <PresentationFormat>Custom</PresentationFormat>
  <Paragraphs>124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2026-08-07T23:20:35Z</dcterms:modified>
</cp:coreProperties>
</file>