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303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27ACE-2ABA-4A29-90A7-393123FB3D92}" v="17" dt="2026-08-07T19:37:18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addSld modSld">
      <pc:chgData name="Gerald Dueck" userId="ce5112bc0a128d3a" providerId="LiveId" clId="{E19E3638-7C51-45EF-AA9B-DE43B6D9E2D8}" dt="2026-08-07T19:50:46.813" v="76" actId="58"/>
      <pc:docMkLst>
        <pc:docMk/>
      </pc:docMkLst>
      <pc:sldChg chg="modSp mod">
        <pc:chgData name="Gerald Dueck" userId="ce5112bc0a128d3a" providerId="LiveId" clId="{E19E3638-7C51-45EF-AA9B-DE43B6D9E2D8}" dt="2026-08-07T19:30:38.414" v="1" actId="14100"/>
        <pc:sldMkLst>
          <pc:docMk/>
          <pc:sldMk cId="0" sldId="258"/>
        </pc:sldMkLst>
        <pc:spChg chg="mod">
          <ac:chgData name="Gerald Dueck" userId="ce5112bc0a128d3a" providerId="LiveId" clId="{E19E3638-7C51-45EF-AA9B-DE43B6D9E2D8}" dt="2026-08-07T19:30:38.414" v="1" actId="14100"/>
          <ac:spMkLst>
            <pc:docMk/>
            <pc:sldMk cId="0" sldId="258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31:01.832" v="2" actId="14100"/>
        <pc:sldMkLst>
          <pc:docMk/>
          <pc:sldMk cId="0" sldId="259"/>
        </pc:sldMkLst>
        <pc:spChg chg="mod">
          <ac:chgData name="Gerald Dueck" userId="ce5112bc0a128d3a" providerId="LiveId" clId="{E19E3638-7C51-45EF-AA9B-DE43B6D9E2D8}" dt="2026-08-07T19:31:01.832" v="2" actId="14100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31:28.519" v="3" actId="14100"/>
        <pc:sldMkLst>
          <pc:docMk/>
          <pc:sldMk cId="0" sldId="263"/>
        </pc:sldMkLst>
        <pc:spChg chg="mod">
          <ac:chgData name="Gerald Dueck" userId="ce5112bc0a128d3a" providerId="LiveId" clId="{E19E3638-7C51-45EF-AA9B-DE43B6D9E2D8}" dt="2026-08-07T19:31:28.519" v="3" actId="14100"/>
          <ac:spMkLst>
            <pc:docMk/>
            <pc:sldMk cId="0" sldId="263"/>
            <ac:spMk id="6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7T19:40:03.977" v="31" actId="478"/>
        <pc:sldMkLst>
          <pc:docMk/>
          <pc:sldMk cId="0" sldId="276"/>
        </pc:sldMkLst>
        <pc:spChg chg="add del mod">
          <ac:chgData name="Gerald Dueck" userId="ce5112bc0a128d3a" providerId="LiveId" clId="{E19E3638-7C51-45EF-AA9B-DE43B6D9E2D8}" dt="2026-08-07T19:40:03.977" v="31" actId="478"/>
          <ac:spMkLst>
            <pc:docMk/>
            <pc:sldMk cId="0" sldId="276"/>
            <ac:spMk id="7" creationId="{D53C72DE-6BE9-B8BD-8308-11FB6243C1DF}"/>
          </ac:spMkLst>
        </pc:spChg>
      </pc:sldChg>
      <pc:sldChg chg="modSp mod">
        <pc:chgData name="Gerald Dueck" userId="ce5112bc0a128d3a" providerId="LiveId" clId="{E19E3638-7C51-45EF-AA9B-DE43B6D9E2D8}" dt="2026-08-07T19:34:40.997" v="8" actId="58"/>
        <pc:sldMkLst>
          <pc:docMk/>
          <pc:sldMk cId="0" sldId="277"/>
        </pc:sldMkLst>
        <pc:spChg chg="mod">
          <ac:chgData name="Gerald Dueck" userId="ce5112bc0a128d3a" providerId="LiveId" clId="{E19E3638-7C51-45EF-AA9B-DE43B6D9E2D8}" dt="2026-08-07T19:34:40.997" v="8" actId="58"/>
          <ac:spMkLst>
            <pc:docMk/>
            <pc:sldMk cId="0" sldId="277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43:18.037" v="56" actId="58"/>
        <pc:sldMkLst>
          <pc:docMk/>
          <pc:sldMk cId="0" sldId="278"/>
        </pc:sldMkLst>
        <pc:spChg chg="mod">
          <ac:chgData name="Gerald Dueck" userId="ce5112bc0a128d3a" providerId="LiveId" clId="{E19E3638-7C51-45EF-AA9B-DE43B6D9E2D8}" dt="2026-08-07T19:27:29.189" v="0" actId="14100"/>
          <ac:spMkLst>
            <pc:docMk/>
            <pc:sldMk cId="0" sldId="278"/>
            <ac:spMk id="2" creationId="{00000000-0000-0000-0000-000000000000}"/>
          </ac:spMkLst>
        </pc:spChg>
        <pc:spChg chg="mod">
          <ac:chgData name="Gerald Dueck" userId="ce5112bc0a128d3a" providerId="LiveId" clId="{E19E3638-7C51-45EF-AA9B-DE43B6D9E2D8}" dt="2026-08-07T19:43:18.037" v="56" actId="58"/>
          <ac:spMkLst>
            <pc:docMk/>
            <pc:sldMk cId="0" sldId="278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43:30.935" v="57" actId="58"/>
        <pc:sldMkLst>
          <pc:docMk/>
          <pc:sldMk cId="0" sldId="279"/>
        </pc:sldMkLst>
        <pc:spChg chg="mod">
          <ac:chgData name="Gerald Dueck" userId="ce5112bc0a128d3a" providerId="LiveId" clId="{E19E3638-7C51-45EF-AA9B-DE43B6D9E2D8}" dt="2026-08-07T19:43:30.935" v="57" actId="58"/>
          <ac:spMkLst>
            <pc:docMk/>
            <pc:sldMk cId="0" sldId="279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43:51.451" v="60" actId="58"/>
        <pc:sldMkLst>
          <pc:docMk/>
          <pc:sldMk cId="0" sldId="280"/>
        </pc:sldMkLst>
        <pc:spChg chg="mod">
          <ac:chgData name="Gerald Dueck" userId="ce5112bc0a128d3a" providerId="LiveId" clId="{E19E3638-7C51-45EF-AA9B-DE43B6D9E2D8}" dt="2026-08-07T19:43:51.451" v="60" actId="58"/>
          <ac:spMkLst>
            <pc:docMk/>
            <pc:sldMk cId="0" sldId="280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44:08.555" v="61" actId="58"/>
        <pc:sldMkLst>
          <pc:docMk/>
          <pc:sldMk cId="0" sldId="282"/>
        </pc:sldMkLst>
        <pc:spChg chg="mod">
          <ac:chgData name="Gerald Dueck" userId="ce5112bc0a128d3a" providerId="LiveId" clId="{E19E3638-7C51-45EF-AA9B-DE43B6D9E2D8}" dt="2026-08-07T19:44:08.555" v="61" actId="58"/>
          <ac:spMkLst>
            <pc:docMk/>
            <pc:sldMk cId="0" sldId="282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44:29.302" v="63" actId="58"/>
        <pc:sldMkLst>
          <pc:docMk/>
          <pc:sldMk cId="0" sldId="283"/>
        </pc:sldMkLst>
        <pc:spChg chg="mod">
          <ac:chgData name="Gerald Dueck" userId="ce5112bc0a128d3a" providerId="LiveId" clId="{E19E3638-7C51-45EF-AA9B-DE43B6D9E2D8}" dt="2026-08-07T19:44:29.302" v="63" actId="58"/>
          <ac:spMkLst>
            <pc:docMk/>
            <pc:sldMk cId="0" sldId="283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44:42.913" v="65" actId="58"/>
        <pc:sldMkLst>
          <pc:docMk/>
          <pc:sldMk cId="0" sldId="284"/>
        </pc:sldMkLst>
        <pc:spChg chg="mod">
          <ac:chgData name="Gerald Dueck" userId="ce5112bc0a128d3a" providerId="LiveId" clId="{E19E3638-7C51-45EF-AA9B-DE43B6D9E2D8}" dt="2026-08-07T19:44:42.913" v="65" actId="58"/>
          <ac:spMkLst>
            <pc:docMk/>
            <pc:sldMk cId="0" sldId="284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45:17.976" v="73" actId="58"/>
        <pc:sldMkLst>
          <pc:docMk/>
          <pc:sldMk cId="0" sldId="285"/>
        </pc:sldMkLst>
        <pc:spChg chg="mod">
          <ac:chgData name="Gerald Dueck" userId="ce5112bc0a128d3a" providerId="LiveId" clId="{E19E3638-7C51-45EF-AA9B-DE43B6D9E2D8}" dt="2026-08-07T19:45:17.976" v="73" actId="58"/>
          <ac:spMkLst>
            <pc:docMk/>
            <pc:sldMk cId="0" sldId="285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7T19:50:46.813" v="76" actId="58"/>
        <pc:sldMkLst>
          <pc:docMk/>
          <pc:sldMk cId="0" sldId="291"/>
        </pc:sldMkLst>
        <pc:spChg chg="mod">
          <ac:chgData name="Gerald Dueck" userId="ce5112bc0a128d3a" providerId="LiveId" clId="{E19E3638-7C51-45EF-AA9B-DE43B6D9E2D8}" dt="2026-08-07T19:50:46.813" v="76" actId="58"/>
          <ac:spMkLst>
            <pc:docMk/>
            <pc:sldMk cId="0" sldId="291"/>
            <ac:spMk id="5" creationId="{00000000-0000-0000-0000-000000000000}"/>
          </ac:spMkLst>
        </pc:spChg>
      </pc:sldChg>
      <pc:sldChg chg="addSp delSp modSp add mod">
        <pc:chgData name="Gerald Dueck" userId="ce5112bc0a128d3a" providerId="LiveId" clId="{E19E3638-7C51-45EF-AA9B-DE43B6D9E2D8}" dt="2026-08-07T19:41:54.307" v="54" actId="20577"/>
        <pc:sldMkLst>
          <pc:docMk/>
          <pc:sldMk cId="148980308" sldId="303"/>
        </pc:sldMkLst>
        <pc:spChg chg="mod">
          <ac:chgData name="Gerald Dueck" userId="ce5112bc0a128d3a" providerId="LiveId" clId="{E19E3638-7C51-45EF-AA9B-DE43B6D9E2D8}" dt="2026-08-07T19:41:54.307" v="54" actId="20577"/>
          <ac:spMkLst>
            <pc:docMk/>
            <pc:sldMk cId="148980308" sldId="303"/>
            <ac:spMk id="2" creationId="{1D6CA185-C1DF-0F02-8954-C7D2AEE872F0}"/>
          </ac:spMkLst>
        </pc:spChg>
        <pc:spChg chg="del mod">
          <ac:chgData name="Gerald Dueck" userId="ce5112bc0a128d3a" providerId="LiveId" clId="{E19E3638-7C51-45EF-AA9B-DE43B6D9E2D8}" dt="2026-08-07T19:40:51.822" v="34" actId="478"/>
          <ac:spMkLst>
            <pc:docMk/>
            <pc:sldMk cId="148980308" sldId="303"/>
            <ac:spMk id="5" creationId="{4D8F2386-B5BD-E54C-288A-A0DD5D84E0ED}"/>
          </ac:spMkLst>
        </pc:spChg>
        <pc:picChg chg="add mod">
          <ac:chgData name="Gerald Dueck" userId="ce5112bc0a128d3a" providerId="LiveId" clId="{E19E3638-7C51-45EF-AA9B-DE43B6D9E2D8}" dt="2026-08-07T19:41:33.919" v="36" actId="1076"/>
          <ac:picMkLst>
            <pc:docMk/>
            <pc:sldMk cId="148980308" sldId="303"/>
            <ac:picMk id="8" creationId="{2DE24B1E-8A8C-78BD-B63A-9AA8C935F74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Energy Required for Steam Engine Startup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800,000 kJ powers engine from cold to working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Equivalent to 7 days powering a house
• 150 hours running a 1.5 kW heater
• 3 hours running a 100 horsepower engine
• 150–200 miles driving a car
• Lifting 1000 kg to 80 km height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working traction boiler is a large energy reservoir before producing useful work.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Power Units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Power is the rate of energy transfer over time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watt (W), kilowatt (kW)
• Imperial: BTU/h, boiler horsepower (BHP)
• 1 BHP = 33,475 BTU/h = 9.81 kW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Energy is capacity to do work; power is the rate at which work is done.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Specific Heat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Specific heat quantifies energy required to raise temperature of unit mass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kJ/(kg·K)
• Imperial: BTU/(lb·°F)
• Used in all heat calculations: Q = m·c·Δt
• m is mass, c is coefficient by material type, Δt is temperature change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Latent Heat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Latent heat is energy for phase change without temperature change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Latent heat of fusion: solid to liquid phase change
• Latent heat of vaporization: liquid to vapor phase change
• SI: kJ/kg
• Imperial: BTU/lb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Specific Volume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Specific volume explains why small steam masses occupy large volumes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m³/kg
• Imperial: ft³/lb
• Inverse of density
• Preferred in thermodynamics for cleaner energy and state equations per unit mass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Tables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tables compile experimental thermodynamic properties at different conditions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Saturation — boundary between liquid water and steam
• Phase — whether substance is liquid, vapor, or mixture
• Property sets — values needed for energy and volume calculations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 tables are compilations of experimentally determined data, not simple formulas.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Selecting the Correct Steam Table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Three table types serve different thermodynamic regimes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Saturated table: use when water is boiling (T and P linked)
• Superheated table: use when steam is hotter than saturation
• Compressed water table: rarely needed in boiler work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Converting Gauge Pressure to Absolute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Thermodynamic analysis requires absolute pressure relative to vacuum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P(absolute) = P(gauge) + 101.300 kPa
• Or add 14.7 psi in Imperial units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the Saturated Table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Extract properties at saturation from pressure or temperature row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Find row for your pressure or temperature
• Read vf, vg, hf, hfg, hg where subscripts f and g stand for fluid and gas
• Latent heat is hfg = hg – hf
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Wet Steam Quality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Quality factor x represents fraction of vapor in two-phase mixture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 = hf + x·hfg
• v = vf + x·(vg – vf)
• x ranges from 0 (dry liquid) to 1 (dry vapor)
• Used only in two-phase region where liquid and vapor coexist at saturation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the Superheated Table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Extract properties of steam hotter than saturation temperature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Start with pressure section
• Move across to temperature column
• Read h, u, v for superheated vapor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Energy Context: Battery and Fuel Comparison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800,000 kJ equals energy in 3–4 modern EV battery packs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222 kWh requires 550–740 litres of lithium-ion battery volume
• Modern Toyota Camry trunk holds 428 litres
• Level-2 charger takes 20–30 hours continuous charging
• Equivalent to nearly 500,000 wooden matches (wood only)
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Common Steam Table Mistakes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Errors in table use lead to incorrect thermodynamic calculations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Using gauge pressure instead of absolute
• Mixing SI and Imperial units
• Confusing hf (liquid) with hg (vapor)
• Assuming latent heat is constant
• Misreading vg (steam volume) by orders of magnitude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Errors in table use compromise all downstream calculations.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Warmup: Three Physical Stages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transitions through heating, boiling, and pressurization regimes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Stage 1: Sensible heating from ambient to 100°C at 1 bar
• Stage 2: Boiling at constant temperature to fill steam space
• Stage 3: Heating to saturation temperature at final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Each stage has distinct energy requirements and physical meaning.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30716-0332-724C-7BA7-ADDC7C416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1D6CA185-C1DF-0F02-8954-C7D2AEE872F0}"/>
              </a:ext>
            </a:extLst>
          </p:cNvPr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Boiler Warmup: Piecewise Function</a:t>
            </a:r>
            <a:endParaRPr lang="en-US" sz="110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5DF4471-9F59-F9D8-F0D6-8BA29D18DE93}"/>
              </a:ext>
            </a:extLst>
          </p:cNvPr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1BD8736-061F-5F76-D806-789C0939739C}"/>
              </a:ext>
            </a:extLst>
          </p:cNvPr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 dirty="0">
                <a:solidFill>
                  <a:srgbClr val="1F497D"/>
                </a:solidFill>
                <a:latin typeface="Aptos Body"/>
              </a:rPr>
              <a:t>Boiler transitions through heating, boiling, and pressurization regimes</a:t>
            </a:r>
            <a:endParaRPr lang="en-US" sz="1100" dirty="0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B1CDC510-EE38-6B90-FDC3-AC9AB89CA779}"/>
              </a:ext>
            </a:extLst>
          </p:cNvPr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Each stage has distinct energy requirements and physical meaning.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E24B1E-8A8C-78BD-B63A-9AA8C935F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1443070"/>
            <a:ext cx="9284177" cy="356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0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Stage 1: Warming Water and Steel to Boiling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All heat raises temperature; no steam produced; pressure stays at 1 bar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Energy range: 0 ≤ q &lt; q₁
• q₁ = C(warm) × (100 – T₀)
• C(warm) =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m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w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·c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w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+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m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·c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
• No phase change; boiler is thermally sluggish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Heat is applied to a large thermal mass with no pressure rise.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94893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Stage 2: Boiling at Constant Temperature and Pressure</a:t>
            </a:r>
            <a:endParaRPr lang="en-US" sz="1100" dirty="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Temperature fixed at 100°C while boiling fills steam space at 1 bar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Energy range: q₁ ≤ q &lt; q₂
•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Δq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= (V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/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(1)) × H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(1)
• q₂ = q₁ +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Δq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
• Temperature stops rising; all heat goes into latent heat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Temperature stays at 100°C while enough 1-bar steam fills the steam space.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Stage 3: Pressurization to Operating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Heat raises temperature and generates denser steam to reach final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Energy range: q₂ ≤ q &lt; q₃
• Sensible heating: C(warm) × [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sat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set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) – 100]
• Steam generation: (V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/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set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)) × Hv(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set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)
• Pressure rises only after steam space is full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Pressure rises only after the steam space is full.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Final State: Boiler at Operating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ready for work at saturation temperature and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Energy range: q ≥ q₃
• Full of saturated steam at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set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
• Water and steel at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sat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set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)
• Ready for work; temperature fixed at saturation
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Saturation Curve Relationship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Saturation temperature is monotonic function of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At 1 bar: water boils at 100°C
• At 2 bar: approximately 120°C
• At 10 bar: approximately 180°C
• Saturation temperature increases monotonically with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If pressure increases on boiling water, the boiling point increases.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Empirical Saturation Temperature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Simple approximation captures saturation curve without full steam tables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sat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(P) = 100 + 35.4·ln(P)
• Constant 100 anchors curve at 1 bar
• Logarithmic term gives correct shape: slow rise at low pressure, faster at moderate, flattening at high
• Good for conceptual modeling, plotting, energy budgets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Logarithmic form mimics saturation curve without needing full steam tables.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Latent Heat of Vaporization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Energy needed to convert saturated water to steam without temperature rise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H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(P) = 2257 – 2.3·(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sat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(P) – 100)
• At 1 bar: approximately 2257 kJ/kg
• Decreases with increasing pressure
• At higher pressure, liquid becomes more like vapor; energy gap shrinks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Latent heat gets smaller at higher pressure; at critical point it becomes zero.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Eight Core Quantities in Steam Work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calculations rely on mass, volume, temperature, pressure, energy, power, and heat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468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Mass — amount of water or steam
• Volume — water space, steam space, tender, wagon
• Temperature — sensible heat, saturation temperature
• Pressure — boiler pressure, steam-table lookup
• Energy — heat added or removed
• Power — rate of heat transfer
• Specific heat &amp; latent heat — energy storage in water
• Specific volume — why steam masses fill large spaces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These eight quantities form the backbone of all boiler physics.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Specific Volume of Saturated Steam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density decreases with pressure; increases with temperature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(P) = 0.004·(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sat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(P) + 273) / P
• Low pressure: steam is fluffy; large volume per kg
• High pressure: steam is denser; smaller volume per kg
• Same steam space contains more mass at higher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 volume per unit mass follows ideal gas law: v ∝ T/P.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Energy to Fill Steam Space at 1 Bar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Δq = mass × latent heat; mass determined by steam space volume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Δq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= (V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/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(1)) × H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(1)
• V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/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(1) = kilograms of steam to fill space at 1 bar
• H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v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(1) ≈ 2257 kJ/kg at 1 bar
• At 1 bar, steam space volume is large; required mass is small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Small steam mass requires small latent-heat energy; transition to pressurization is rapid.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Rapid Transition to Pressurization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dwells briefly at 100°C before pressure begins rising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Steel mass dominates thermal capacity during warm-up
• Once steel reaches 100°C, sensible heating ceases
• Steam space volume is small; steam mass required is minimal
• Latent heat for this small mass is correspondingly small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System transitions rapidly from atmospheric boiling to pressurization.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Worked Example: Heating a Kettle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Kettle physics mirrors boiler physics at household scale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Mass: 2.0 kg water
• Initial temperature: 20°C
• Final temperature: 100°C
• Specific heat: 4.18 kJ/(kg·K)
• Heater power: 2.0 kW
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Kettle Example: Energy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Sensible heat equals mass times specific heat times temperature rise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Q = m·c·ΔT
• Q = 2.0 kg × 4.18 kJ/(kg·K) × 80 K
• Q ≈ 668.8 kJ ≈ 670 kJ
• Same approach used for boiler calculations
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Kettle Example: Time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Time equals energy divided by power; result independent of scale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 = Q / Qdot = 670 kJ / 2.0 kJ/s = 335 s
• 335 s ≈ 5.5–6 minutes
• No losses assumed
• With losses, time increases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2.0 kW kettle heats 2.0 kg from 20°C to 100°C in about 5.5–6 minutes.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Kettle-to-Boiler Scaling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Same structure applies at all scales; only mass and power differ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Compute Q = m·c·ΔT for the water mass
• Divide by net heat rate to get time
• At boiler scale: m is hundreds of kg; power from fuel and efficiency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Boiler warmup uses identical reasoning at different mass and power scales.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Rise in Sealed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Temperature and pressure locked by saturation curve; sensible heat dominates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Q(pressurize) =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m·c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·[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sat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target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) –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aseline="-25000" dirty="0" err="1">
                <a:solidFill>
                  <a:srgbClr val="282828"/>
                </a:solidFill>
                <a:latin typeface="Aptos"/>
              </a:rPr>
              <a:t>sat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(initial)]
• Entire water mass must be heated along saturation curve
• Latent heat contribution small; steam space mass is minimal
• Energy requirement large despite small temperature rise
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Effect of Firing Rate on Warmup Time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Higher firing rate reduces time to reach pressure despite constant energy need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Energy requirement is thermodynamic; same regardless of rate
• Time = Energy / Power
• Higher heat transfer rate decreases time proportionally
• Practical firing rates limited by thermal shock and control
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Traction Boiler Geometry: Barrel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Barrel is primary pressure vessel; cylindrical geometry dominates volume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Typical 25 BHP: 30 inch diameter, 96 inch length
• Volume: V(cyl) = π(D/2)²·L
• Barrel volume approximately 39 ft³
• Forms core of heat transfer surface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Unit Systems: Historical vs. Analytical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Historical dimensions in imperial units; analysis in SI units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30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Machines conceived in inches and pounds
• Physics most clearly expressed in kilograms,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metres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, seconds
• Historical boiler pressures reported as gauge (PSIG)
• Gauge pressure referenced to local atmospheric pressure
• Thermodynamic analysis converts gauge to absolute pressure
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Water and Steam Spaces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Total boiler volume divided into water and steam spaces by water level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Total boiler volume: approximately 50 ft³ (1.42 m³)
• Steam space volume: approximately 11.8 ft³ (0.335 m³)
• Water space: approximately 38.2 ft³ (1.08 m³)
• Water capacity: approximately 238 gallons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 space is roughly 20% of total; water fills remaining volume.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Steel Mass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Steel thermal capacity adds to water mass in warmup calculation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Typical 25 BHP boiler steel: approximately 3,556 lb (1,613 kg)
• Specific heat of steel: 0.49 kJ/(kg·K)
• Significant thermal mass; slows warmup substantially
• Must be included in sensible-heat calculations
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Phase 1 Warmup: Cold to First Boil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Heating 1,082 kg water and 1,613 kg steel from 20°C to 100°C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Temperature rise: 80 K (80°C = 144°F)
• Water sensible heat: 362 MJ
• Steel sensible heat: 63 MJ
• Total required: 425 MJ
• Observed time: approximately 2 hours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Net heat rate required: 59 kW reaching water and boiler steel.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Wood Firing to Achieve Phase 1 Warmup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Realistic fuel consumption matches observed warmup time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Wood lower heating value: 8–12 MJ/kg
• Boiler efficiency on wood: 30–45%
• Using 10 MJ/kg, 35% efficiency
• Fuel required: 121 kg (267 lb) wood
• Burning rate: approximately 150 lb/hour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Phase 1 consumes about 300 lb wood before boiling begins.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Phase 2: Raising Pressure from 0 to 100 psi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Heating from 100°C to 170°C while generating steam at higher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Temperature rise: 70 K (70°C = 126°F)
• 100 psi ≈ 8 bar ≈ 170°C saturation
• Water sensible heat: 333 MJ
• Steel sensible heat: 58 MJ
• Steam generation: 3 MJ
• Total required: 394 MJ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Energy requirement in Phase 2 similar to Phase 1 despite smaller temperature rise.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Latent Heat in Sealed-Boiler Pressurization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Latent heat dominates pressure rise despite small latent-heat component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Latent heat generates steam that fills fixed steam space
• Huge volume ratio vg/vf drives pressure increase
• Small steam mass at high pressure fills same space as large mass at low pressure
• Therefore: pressure responds nonlinearly to small sensible temperature increases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Latent heat requirement is relatively small; sensible heat of water dominates.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Practical Phase 2 Warmup Time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0 to 100 psi typically takes 1.5–2 hours at moderate firing rate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Energy requirement: 394 MJ (similar to Phase 1)
• Energy per unit time: adjusted for firing rate
• Steam-induced draft assists pressure rise after 5–10 psi
• Operator experience affects actual time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Phase 2 duration similar to Phase 1 because sensible heat dominates.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Velocity and Injector Operation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 steam velocity at boiler pressure powers injector entrainment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 pressure steam: huge specific volume
• Speed of sound in steam: 450–500 m/s
• Nozzle velocities: 300–500 m/s
• Water through nozzle: only 40–50 m/s at same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Same physics making pressure rise quickly makes steam extremely fast.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Injector Principle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High-velocity steam jet entrains water, condenses, drives mixture into boiler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Velocity difference between steam and water is foundation of injector operation
• Steam jet speed: 300–500 m/s
• Water stream speed: 40–50 m/s
• Velocity difference enables water entrainment and compression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This velocity difference is direct consequence of boiler thermodynamics.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Mass Units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 uses kilogram; Imperial uses pound-mass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kilogram (kg)
• Imperial: pound-mass (lb)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Volume Units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 uses litre and cubic metre; Imperial uses gallon and cubic foot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liter (L), cubic meter (m³)
• Imperial: gallon (US gal), cubic foot (ft³)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Boiler capacity and steam-space volume always given in these units.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Temperature Units and Conversion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Absolute scales required for thermodynamic calculations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degrees Celsius (°C), kelvin (K)
• Imperial: degrees Fahrenheit (°F), Rankine (°R)
• T(Kelvin) = T(Celsius) + 273
• T(Rankine) = T(Fahrenheit) + 459.670
• ΔT uses K or °R; °C and °F cannot be mixed directly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Units and Conversions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tables use absolute pressure; boiler gauges show gauge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kilopascal (kPa), bar
• Imperial: pounds per square inch (psi)
• 1 kPa = 100 bar
• 1 bar = 14.504 psi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6553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Steam tables use absolute pressure relative to vacuum; boiler gauges show gauge pressure relative to atmosphere.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Energy Units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14 Properties of Water and Steam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 uses joule; Imperial uses British thermal unit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SI: joule (J), kilojoule (kJ), megajoule (MJ)
• F = M·A yields 1 N = 1 kg·m/s²
• 1 J = 1 m·N = 1 kg·m²/s²
• Imperial: British thermal unit (BTU)
• 1 BTU = 1055.056 J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1 joule lifts a small apple 100 cm, runs 1-watt device 1 second, or raises 1 gram water 0.239°C.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3705</Words>
  <Application>Microsoft Office PowerPoint</Application>
  <PresentationFormat>Custom</PresentationFormat>
  <Paragraphs>220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2026-08-07T19:50:54Z</dcterms:modified>
</cp:coreProperties>
</file>