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8T03:11:12.597" v="69" actId="1076"/>
      <pc:docMkLst>
        <pc:docMk/>
      </pc:docMkLst>
      <pc:sldChg chg="modSp mod">
        <pc:chgData name="Gerald Dueck" userId="ce5112bc0a128d3a" providerId="LiveId" clId="{E19E3638-7C51-45EF-AA9B-DE43B6D9E2D8}" dt="2026-08-08T02:58:37.759" v="1" actId="1076"/>
        <pc:sldMkLst>
          <pc:docMk/>
          <pc:sldMk cId="0" sldId="256"/>
        </pc:sldMkLst>
        <pc:spChg chg="mod">
          <ac:chgData name="Gerald Dueck" userId="ce5112bc0a128d3a" providerId="LiveId" clId="{E19E3638-7C51-45EF-AA9B-DE43B6D9E2D8}" dt="2026-08-08T02:58:37.759" v="1" actId="1076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03:06:28.892" v="67" actId="1076"/>
        <pc:sldMkLst>
          <pc:docMk/>
          <pc:sldMk cId="0" sldId="258"/>
        </pc:sldMkLst>
        <pc:graphicFrameChg chg="mod modGraphic">
          <ac:chgData name="Gerald Dueck" userId="ce5112bc0a128d3a" providerId="LiveId" clId="{E19E3638-7C51-45EF-AA9B-DE43B6D9E2D8}" dt="2026-08-08T03:06:28.892" v="67" actId="1076"/>
          <ac:graphicFrameMkLst>
            <pc:docMk/>
            <pc:sldMk cId="0" sldId="258"/>
            <ac:graphicFrameMk id="5" creationId="{00000000-0000-0000-0000-000000000000}"/>
          </ac:graphicFrameMkLst>
        </pc:graphicFrameChg>
      </pc:sldChg>
      <pc:sldChg chg="addSp delSp modSp mod">
        <pc:chgData name="Gerald Dueck" userId="ce5112bc0a128d3a" providerId="LiveId" clId="{E19E3638-7C51-45EF-AA9B-DE43B6D9E2D8}" dt="2026-08-08T02:59:46.419" v="7" actId="1076"/>
        <pc:sldMkLst>
          <pc:docMk/>
          <pc:sldMk cId="0" sldId="265"/>
        </pc:sldMkLst>
        <pc:spChg chg="del">
          <ac:chgData name="Gerald Dueck" userId="ce5112bc0a128d3a" providerId="LiveId" clId="{E19E3638-7C51-45EF-AA9B-DE43B6D9E2D8}" dt="2026-08-08T02:59:36.995" v="3" actId="478"/>
          <ac:spMkLst>
            <pc:docMk/>
            <pc:sldMk cId="0" sldId="265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02:59:19.726" v="2" actId="14100"/>
          <ac:spMkLst>
            <pc:docMk/>
            <pc:sldMk cId="0" sldId="265"/>
            <ac:spMk id="7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2:59:46.419" v="7" actId="1076"/>
          <ac:picMkLst>
            <pc:docMk/>
            <pc:sldMk cId="0" sldId="265"/>
            <ac:picMk id="9" creationId="{57277E50-4736-B3CD-C29A-0A410859716A}"/>
          </ac:picMkLst>
        </pc:picChg>
      </pc:sldChg>
      <pc:sldChg chg="addSp delSp modSp mod">
        <pc:chgData name="Gerald Dueck" userId="ce5112bc0a128d3a" providerId="LiveId" clId="{E19E3638-7C51-45EF-AA9B-DE43B6D9E2D8}" dt="2026-08-08T03:00:09.294" v="12" actId="1076"/>
        <pc:sldMkLst>
          <pc:docMk/>
          <pc:sldMk cId="0" sldId="266"/>
        </pc:sldMkLst>
        <pc:spChg chg="del">
          <ac:chgData name="Gerald Dueck" userId="ce5112bc0a128d3a" providerId="LiveId" clId="{E19E3638-7C51-45EF-AA9B-DE43B6D9E2D8}" dt="2026-08-08T02:59:52.470" v="8" actId="478"/>
          <ac:spMkLst>
            <pc:docMk/>
            <pc:sldMk cId="0" sldId="266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0:09.294" v="12" actId="1076"/>
          <ac:picMkLst>
            <pc:docMk/>
            <pc:sldMk cId="0" sldId="266"/>
            <ac:picMk id="9" creationId="{2EC07861-604F-00DC-2232-CE84523DA867}"/>
          </ac:picMkLst>
        </pc:picChg>
      </pc:sldChg>
      <pc:sldChg chg="addSp delSp modSp mod">
        <pc:chgData name="Gerald Dueck" userId="ce5112bc0a128d3a" providerId="LiveId" clId="{E19E3638-7C51-45EF-AA9B-DE43B6D9E2D8}" dt="2026-08-08T03:00:49.133" v="17" actId="1076"/>
        <pc:sldMkLst>
          <pc:docMk/>
          <pc:sldMk cId="0" sldId="271"/>
        </pc:sldMkLst>
        <pc:spChg chg="del">
          <ac:chgData name="Gerald Dueck" userId="ce5112bc0a128d3a" providerId="LiveId" clId="{E19E3638-7C51-45EF-AA9B-DE43B6D9E2D8}" dt="2026-08-08T03:00:39.807" v="13" actId="478"/>
          <ac:spMkLst>
            <pc:docMk/>
            <pc:sldMk cId="0" sldId="27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0:49.133" v="17" actId="1076"/>
          <ac:picMkLst>
            <pc:docMk/>
            <pc:sldMk cId="0" sldId="271"/>
            <ac:picMk id="11" creationId="{BE3EEB97-83F1-656B-F12C-E583E6D12065}"/>
          </ac:picMkLst>
        </pc:picChg>
      </pc:sldChg>
      <pc:sldChg chg="addSp delSp modSp mod">
        <pc:chgData name="Gerald Dueck" userId="ce5112bc0a128d3a" providerId="LiveId" clId="{E19E3638-7C51-45EF-AA9B-DE43B6D9E2D8}" dt="2026-08-08T03:01:14.867" v="21" actId="1076"/>
        <pc:sldMkLst>
          <pc:docMk/>
          <pc:sldMk cId="0" sldId="272"/>
        </pc:sldMkLst>
        <pc:spChg chg="del">
          <ac:chgData name="Gerald Dueck" userId="ce5112bc0a128d3a" providerId="LiveId" clId="{E19E3638-7C51-45EF-AA9B-DE43B6D9E2D8}" dt="2026-08-08T03:01:10.823" v="18" actId="478"/>
          <ac:spMkLst>
            <pc:docMk/>
            <pc:sldMk cId="0" sldId="27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1:14.867" v="21" actId="1076"/>
          <ac:picMkLst>
            <pc:docMk/>
            <pc:sldMk cId="0" sldId="272"/>
            <ac:picMk id="10" creationId="{F4105930-8EAC-579B-3366-BE734B5EFCEE}"/>
          </ac:picMkLst>
        </pc:picChg>
      </pc:sldChg>
      <pc:sldChg chg="addSp delSp modSp mod">
        <pc:chgData name="Gerald Dueck" userId="ce5112bc0a128d3a" providerId="LiveId" clId="{E19E3638-7C51-45EF-AA9B-DE43B6D9E2D8}" dt="2026-08-08T03:01:37.950" v="25" actId="1076"/>
        <pc:sldMkLst>
          <pc:docMk/>
          <pc:sldMk cId="0" sldId="273"/>
        </pc:sldMkLst>
        <pc:spChg chg="del">
          <ac:chgData name="Gerald Dueck" userId="ce5112bc0a128d3a" providerId="LiveId" clId="{E19E3638-7C51-45EF-AA9B-DE43B6D9E2D8}" dt="2026-08-08T03:01:30.170" v="22" actId="478"/>
          <ac:spMkLst>
            <pc:docMk/>
            <pc:sldMk cId="0" sldId="273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1:37.950" v="25" actId="1076"/>
          <ac:picMkLst>
            <pc:docMk/>
            <pc:sldMk cId="0" sldId="273"/>
            <ac:picMk id="8" creationId="{07F60FF7-7C24-9895-04E8-D35F0FD3F833}"/>
          </ac:picMkLst>
        </pc:picChg>
      </pc:sldChg>
      <pc:sldChg chg="addSp delSp modSp mod">
        <pc:chgData name="Gerald Dueck" userId="ce5112bc0a128d3a" providerId="LiveId" clId="{E19E3638-7C51-45EF-AA9B-DE43B6D9E2D8}" dt="2026-08-08T03:02:06.561" v="30" actId="1076"/>
        <pc:sldMkLst>
          <pc:docMk/>
          <pc:sldMk cId="0" sldId="274"/>
        </pc:sldMkLst>
        <pc:spChg chg="del">
          <ac:chgData name="Gerald Dueck" userId="ce5112bc0a128d3a" providerId="LiveId" clId="{E19E3638-7C51-45EF-AA9B-DE43B6D9E2D8}" dt="2026-08-08T03:01:59.035" v="26" actId="478"/>
          <ac:spMkLst>
            <pc:docMk/>
            <pc:sldMk cId="0" sldId="274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2:06.561" v="30" actId="1076"/>
          <ac:picMkLst>
            <pc:docMk/>
            <pc:sldMk cId="0" sldId="274"/>
            <ac:picMk id="10" creationId="{AC1C4303-A375-0E0A-64CB-67DB62F0BC38}"/>
          </ac:picMkLst>
        </pc:picChg>
      </pc:sldChg>
      <pc:sldChg chg="addSp delSp modSp mod">
        <pc:chgData name="Gerald Dueck" userId="ce5112bc0a128d3a" providerId="LiveId" clId="{E19E3638-7C51-45EF-AA9B-DE43B6D9E2D8}" dt="2026-08-08T03:02:25.827" v="35" actId="1076"/>
        <pc:sldMkLst>
          <pc:docMk/>
          <pc:sldMk cId="0" sldId="275"/>
        </pc:sldMkLst>
        <pc:spChg chg="del">
          <ac:chgData name="Gerald Dueck" userId="ce5112bc0a128d3a" providerId="LiveId" clId="{E19E3638-7C51-45EF-AA9B-DE43B6D9E2D8}" dt="2026-08-08T03:02:19.001" v="31" actId="478"/>
          <ac:spMkLst>
            <pc:docMk/>
            <pc:sldMk cId="0" sldId="275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2:25.827" v="35" actId="1076"/>
          <ac:picMkLst>
            <pc:docMk/>
            <pc:sldMk cId="0" sldId="275"/>
            <ac:picMk id="10" creationId="{6F58F026-F838-51EF-D191-222F38CEAE92}"/>
          </ac:picMkLst>
        </pc:picChg>
      </pc:sldChg>
      <pc:sldChg chg="addSp delSp modSp mod">
        <pc:chgData name="Gerald Dueck" userId="ce5112bc0a128d3a" providerId="LiveId" clId="{E19E3638-7C51-45EF-AA9B-DE43B6D9E2D8}" dt="2026-08-08T03:02:56.200" v="41" actId="1076"/>
        <pc:sldMkLst>
          <pc:docMk/>
          <pc:sldMk cId="0" sldId="277"/>
        </pc:sldMkLst>
        <pc:spChg chg="del">
          <ac:chgData name="Gerald Dueck" userId="ce5112bc0a128d3a" providerId="LiveId" clId="{E19E3638-7C51-45EF-AA9B-DE43B6D9E2D8}" dt="2026-08-08T03:02:33.520" v="36" actId="478"/>
          <ac:spMkLst>
            <pc:docMk/>
            <pc:sldMk cId="0" sldId="277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2:56.200" v="41" actId="1076"/>
          <ac:picMkLst>
            <pc:docMk/>
            <pc:sldMk cId="0" sldId="277"/>
            <ac:picMk id="9" creationId="{7A421666-6192-3551-7CA4-3DF2922491FB}"/>
          </ac:picMkLst>
        </pc:picChg>
      </pc:sldChg>
      <pc:sldChg chg="addSp delSp modSp mod">
        <pc:chgData name="Gerald Dueck" userId="ce5112bc0a128d3a" providerId="LiveId" clId="{E19E3638-7C51-45EF-AA9B-DE43B6D9E2D8}" dt="2026-08-08T03:03:28.474" v="46" actId="1076"/>
        <pc:sldMkLst>
          <pc:docMk/>
          <pc:sldMk cId="0" sldId="281"/>
        </pc:sldMkLst>
        <pc:spChg chg="del">
          <ac:chgData name="Gerald Dueck" userId="ce5112bc0a128d3a" providerId="LiveId" clId="{E19E3638-7C51-45EF-AA9B-DE43B6D9E2D8}" dt="2026-08-08T03:03:19.720" v="42" actId="478"/>
          <ac:spMkLst>
            <pc:docMk/>
            <pc:sldMk cId="0" sldId="281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3:28.474" v="46" actId="1076"/>
          <ac:picMkLst>
            <pc:docMk/>
            <pc:sldMk cId="0" sldId="281"/>
            <ac:picMk id="8" creationId="{54E3977F-F40F-49AD-5224-BF41A20A36D3}"/>
          </ac:picMkLst>
        </pc:picChg>
      </pc:sldChg>
      <pc:sldChg chg="addSp delSp modSp mod">
        <pc:chgData name="Gerald Dueck" userId="ce5112bc0a128d3a" providerId="LiveId" clId="{E19E3638-7C51-45EF-AA9B-DE43B6D9E2D8}" dt="2026-08-08T03:03:58.401" v="51" actId="1076"/>
        <pc:sldMkLst>
          <pc:docMk/>
          <pc:sldMk cId="0" sldId="282"/>
        </pc:sldMkLst>
        <pc:spChg chg="del">
          <ac:chgData name="Gerald Dueck" userId="ce5112bc0a128d3a" providerId="LiveId" clId="{E19E3638-7C51-45EF-AA9B-DE43B6D9E2D8}" dt="2026-08-08T03:03:36.441" v="47" actId="478"/>
          <ac:spMkLst>
            <pc:docMk/>
            <pc:sldMk cId="0" sldId="282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3:58.401" v="51" actId="1076"/>
          <ac:picMkLst>
            <pc:docMk/>
            <pc:sldMk cId="0" sldId="282"/>
            <ac:picMk id="8" creationId="{08030248-00EC-8B58-FC9F-D4199A219720}"/>
          </ac:picMkLst>
        </pc:picChg>
      </pc:sldChg>
      <pc:sldChg chg="addSp delSp modSp mod">
        <pc:chgData name="Gerald Dueck" userId="ce5112bc0a128d3a" providerId="LiveId" clId="{E19E3638-7C51-45EF-AA9B-DE43B6D9E2D8}" dt="2026-08-08T03:04:46.950" v="57" actId="1076"/>
        <pc:sldMkLst>
          <pc:docMk/>
          <pc:sldMk cId="0" sldId="294"/>
        </pc:sldMkLst>
        <pc:spChg chg="del">
          <ac:chgData name="Gerald Dueck" userId="ce5112bc0a128d3a" providerId="LiveId" clId="{E19E3638-7C51-45EF-AA9B-DE43B6D9E2D8}" dt="2026-08-08T03:04:29.320" v="52" actId="478"/>
          <ac:spMkLst>
            <pc:docMk/>
            <pc:sldMk cId="0" sldId="294"/>
            <ac:spMk id="5" creationId="{00000000-0000-0000-0000-000000000000}"/>
          </ac:spMkLst>
        </pc:spChg>
        <pc:picChg chg="add mod">
          <ac:chgData name="Gerald Dueck" userId="ce5112bc0a128d3a" providerId="LiveId" clId="{E19E3638-7C51-45EF-AA9B-DE43B6D9E2D8}" dt="2026-08-08T03:04:46.950" v="57" actId="1076"/>
          <ac:picMkLst>
            <pc:docMk/>
            <pc:sldMk cId="0" sldId="294"/>
            <ac:picMk id="10" creationId="{4CEFAC66-B0CD-0511-0DB9-0897926DA9C1}"/>
          </ac:picMkLst>
        </pc:picChg>
      </pc:sldChg>
      <pc:sldChg chg="modSp mod">
        <pc:chgData name="Gerald Dueck" userId="ce5112bc0a128d3a" providerId="LiveId" clId="{E19E3638-7C51-45EF-AA9B-DE43B6D9E2D8}" dt="2026-08-08T03:06:07.025" v="66" actId="14100"/>
        <pc:sldMkLst>
          <pc:docMk/>
          <pc:sldMk cId="0" sldId="295"/>
        </pc:sldMkLst>
        <pc:graphicFrameChg chg="modGraphic">
          <ac:chgData name="Gerald Dueck" userId="ce5112bc0a128d3a" providerId="LiveId" clId="{E19E3638-7C51-45EF-AA9B-DE43B6D9E2D8}" dt="2026-08-08T03:06:07.025" v="66" actId="14100"/>
          <ac:graphicFrameMkLst>
            <pc:docMk/>
            <pc:sldMk cId="0" sldId="295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08T03:11:12.597" v="69" actId="1076"/>
        <pc:sldMkLst>
          <pc:docMk/>
          <pc:sldMk cId="0" sldId="299"/>
        </pc:sldMkLst>
        <pc:spChg chg="mod">
          <ac:chgData name="Gerald Dueck" userId="ce5112bc0a128d3a" providerId="LiveId" clId="{E19E3638-7C51-45EF-AA9B-DE43B6D9E2D8}" dt="2026-08-08T03:11:07.949" v="68" actId="14100"/>
          <ac:spMkLst>
            <pc:docMk/>
            <pc:sldMk cId="0" sldId="299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03:11:12.597" v="69" actId="1076"/>
          <ac:spMkLst>
            <pc:docMk/>
            <pc:sldMk cId="0" sldId="299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What Valves Do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Valves control fluid flow in piping systems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Pipe carries fluid
• Fittings direct it
• Valves control it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Start, stop, regulate, direct flow
• Isolation and throttling
• Pressure control and reverse-flow prevention
• Overpressure protection
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Screwed Bonnet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Bonnet threads directly into valve body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Bonnet threads into body
• Simple and economical design
• Common on smaller valves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13716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Disadvantage
• Limited wrenching surface
• May become difficult to remove after years at elevated temperatures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277E50-4736-B3CD-C29A-0A4108597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1586011"/>
            <a:ext cx="323596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Union Bonnet Design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Union nut provides larger wrenching surface for disassembly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Body screws into bonnet
• Union nut secures assembly
• Larger wrenching surface than screwed bonnet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
• Greater mechanical advantage during disassembly
• Easier to dismantle after years of service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C07861-604F-00DC-2232-CE84523DA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371600"/>
            <a:ext cx="4095496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Bonnet Design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Thermal cycling and periodic maintenance require careful disassembly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valves operate at 400°F (200°C) or higher
• Repeated heating-cooling cycles tighten threaded components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Periodic Disassembly Required For
• Inspection
• Cleaning
• Seat maintenance
• Packing replacement
• Long-term layup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Service-Friendly Valve Selection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Maintenance ease affects long-term value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Consider maintenance requirements alongside operating performance
• Valve easy to inspect and repair provides advantages
• Especially important in steam applications with periodic inspection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Experienced Operators Prefer
• Union-bonnet design for service-friendliness
• Particularly on regularly inspected or thermally cycled valves
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Five Primary Valve Functions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Each valve type serves a specific control purpose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Isolate flow
• Regulate flow
• Prevent reverse flow
• Control pressure
• Protect equipment from overpressure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Some valves perform multiple functions
• Every valve designed with primary purpose in mind
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Isolation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Designed for fully open or fully closed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Isolation valves control on-off flow
• Primary function is complete flow blocking or allowing
• Three main types: gate, ball, plug
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Gate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Wedge gate moves perpendicular to flow path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Characteristics
• Excellent isolation
• Low pressure drop when open
• Poor throttling performance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Minimal flow restriction
• Good shutoff capability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1148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Slow operation
• Damage risk when partially open
</a:t>
            </a:r>
          </a:p>
        </p:txBody>
      </p:sp>
      <p:sp>
        <p:nvSpPr>
          <p:cNvPr id="9" name="AutoShape 9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Gate valves should be either fully open or fully closed.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3EEB97-83F1-656B-F12C-E583E6D120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645132"/>
            <a:ext cx="396240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Ball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Quarter-turn rotation of drilled sphere controls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Quick operation
• Excellent shutoff
• Compact design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Not ideal for precise flow control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Most common valves in modern steam systems
• Quarter-turn rotates ball between fully open and closed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105930-8EAC-579B-3366-BE734B5EF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1518745"/>
            <a:ext cx="3267075" cy="2876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Plug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Tapered or cylindrical plug with drilled passage controls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Quarter-turn operation similar to ball valves
• Used where quick operation and positive shutoff required
• Flow passage drilled through tapered or cylindrical plug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F60FF7-7C24-9895-04E8-D35F0FD3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250" y="1828800"/>
            <a:ext cx="3228975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Globe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Disc moves toward or away from seat to regulate flow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Excellent throttling capability
• Good flow control
• Reliable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Higher pressure drop
• More tortuous flow path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11480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One of most common throttling valves
• Frequently used where steam flow must be adjusted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1C4303-A375-0E0A-64CB-67DB62F0B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828800"/>
            <a:ext cx="4447522" cy="31480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Selecting the Right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function determines performance capability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On-off valve performs poorly for throttling
• Regulation valve damaged if used as stop valve
• Each valve type has specific purpose and limitations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Understanding the purpose and limitations of each valve type is essential for anyone working with steam systems.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Angle Globe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Globe valve function with 90-degree flow direction change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Good throttling capability
• Eliminates need for separate elbow
• Compact installation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0175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Disadvantages
• Higher pressure drop than straight-through valves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Combines valve and elbow into single component
• Reduces number of fittings required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8F026-F838-51EF-D191-222F38CEA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050" y="1654328"/>
            <a:ext cx="3825478" cy="384048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Globe Valve Flow Direction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Pressure should enter beneath disc and seat for optimal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When Pressure Acts Beneath Seat
• Valve operation requires less force
• Stem packing experiences less pressure
• Valve is easier to control
• Wear is reduced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Globe valves usually marked with flow-direction arrow
• Must be installed per manufacturer recommendations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Y-Valves (Y-Globe Valves)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Angled seat and stem reduce pressure loss while maintaining shutoff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Lower pressure drop than standard globe valve
• Excellent resistance to wire drawing and erosion
• Well suited to high-temperature service
• Self-cleaning design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91840"/>
            <a:ext cx="6400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Boiler blowdown lines
• Continuous blowdown systems
• High-pressure steam service
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421666-6192-3551-7CA4-3DF292249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1645920"/>
            <a:ext cx="4353823" cy="45366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Needle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Needle-shaped closure element enables precise flow control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Specialized form of globe valve
• Needle-shaped closure element
• Enables extremely precise flow control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Instrument connections
• Gauge lines
• Sampling systems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Selection for Flow Regulation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Gate valves unsuitable for throttling service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Partially Open Gate Valve Risks
• Vibration
• Erosion
• Seat damage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Common mistake is using gate valve to throttle flow
• For flow regulation, use globe or needle valve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Check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Automatically prevent reverse flow without operator action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Allow flow in one direction only
• Prevent reverse flow automatically
• No operator action required
• Must be installed with flow arrow pointing correctly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Swing Check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Hinged disc swings open with forward flow and closes on reversal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Hinged disc swings open with desired flow direction
• Disc closes against seat when flow reverses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E3977F-F40F-49AD-5224-BF41A20A3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148" y="1639614"/>
            <a:ext cx="5007359" cy="34480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Lift Check Valve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Vertical moving disc lifts with forward flow and seats on reversal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Flow lifts disc from seat
• Reverse flow forces disc back onto seat
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030248-00EC-8B58-FC9F-D4199A219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50" y="1645920"/>
            <a:ext cx="4599517" cy="258722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Check Valves Matter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Reverse flow causes equipment damage and system upset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Reverse Flow Consequences
• Equipment damage
• Pump damage
• Water hammer
• Process upset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Check valves installed downstream of pumps
• Critical equipment protection
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Pressure Reducing Valves (PRVs)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Automatically reduce high inlet pressure to controlled outlet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Lowers higher inlet pressure to lower outlet pressure
• Example: 150 PSI steam supply reduced to 30 PSI
• Widely used in steam distribution systems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Benefits
• Improved safety
• More efficient equipment operation
• Better process control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PRVs do not provide overpressure protection
• Separate safety valve may be required downstream
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Basic Valve Components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Most valves contain the same fundamental parts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11589"/>
              </p:ext>
            </p:extLst>
          </p:nvPr>
        </p:nvGraphicFramePr>
        <p:xfrm>
          <a:off x="350520" y="1752600"/>
          <a:ext cx="7239000" cy="2212848"/>
        </p:xfrm>
        <a:graphic>
          <a:graphicData uri="http://schemas.openxmlformats.org/drawingml/2006/table">
            <a:tbl>
              <a:tblPr/>
              <a:tblGrid>
                <a:gridCol w="1835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03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Component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Function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Body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Main pressure-retaining component; contains flow passage and piping connections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Bonnet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Covers valve body and supports stem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Stem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Transfers motion from handwheel or actuator to closure element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Seat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Sealing surface against which closure element closes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Disc, Plug, or Ball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Closure element that blocks, permits, or regulates flow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Packing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Prevents leakage around moving stem; adjustable for wear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How a Safety Valve Works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Spring force holds disc closed until system pressure overcomes it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Remains closed during normal operation
• Calibrated spring holds disc against seat
• As pressure rises, upward force increases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At set pressure, force overcomes spring
• Disc begins to lift
• Valve pops open rapidly at full lift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Opens rapidly rather than gradually
• Allows full flow to relieve excess pressure
• Reseats only after pressure falls below set point
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Blowdown in Safety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Intentional pressure difference prevents rapid cycling and chatter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Blowdown is pressure difference between opening and closing
• Allows sufficient pressure drop before reseating
• Example: Set at 150 psi, reseats at approximately 147 psi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Without blowdown, valve repeatedly opens and closes
• Rapid cycling called chatter
• Chatter causes excessive seat wear and reduced reliability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Properly functioning valve opens quickly
• Remains open long enough to relieve excess pressure
• Reseats only after sufficient pressure drop
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Key Concepts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Set pressure, blowdown, and chatter define valve behavior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Pressure: Pressure at which valve begins to open
• Blowdown: Difference between opening and reseating pressure
• Chatter: Rapid repeated opening and closing from unstable conditions
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Safety Valves Are Critical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Final line of defense against dangerous overpressure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Without Overpressure Protection
• Boilers may be damaged
• Pressure vessels may fail
• Piping systems may rupture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0175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valves are most important protective devices
• Never isolate from equipment without approved procedures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Safety valves should never be isolated from the equipment they protect unless specific approved procedures are followed.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Set Pressure Determination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Set pressure determined by Maximum Allowable Working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 not selected arbitrarily
• Determined by equipment Maximum Allowable Working Pressure (MAWP)
• Prevents equipment exposure to excessive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For Historical Boilers, MAWP Determined By
• Non-destructive examination (NDE)
• Inspection of material condition
• Measurement of remaining thickness
• Engineering calculations using boiler formulae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A safety valve must not be adjusted above the MAWP of the equipment it is intended to protect.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Adjustment and Sealing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Certified adjustment and sealing provide assurance of set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Set pressure adjusted and certified by qualified technicians
• Adjustment performed under approved quality assurance program
• Valve sealed after testing to show integrity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Seal provides assurance pressure remains certified
• Broken or missing seal requires valve removal and reinspection
• Under normal conditions, modern boiler safety valve rarely operates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84048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Frequent lifting usually indicates operating problem
• May indicate pressure control issue or valve sizing problem
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Historical Boiler Operation and Safety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Modern MAWP may be lower than original design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traction engines operate differently from modern boilers
• Inspections and engineering assessments may determine lower MAWP
• Operators may work near safety-valve set pressure during normal operation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Example Scenario
• Traction engine driving sawmill
• Steam demand suddenly decreases while boiler producing steam
• May experience occasional safety-valve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Frequent operation affects valve reseat ability
• Increases wear on seating surfaces
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Pop Valve Regulation in Historical Boilers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Antique pop valve regulated pressure while protecting government safety valve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Some jurisdictions permitted antique pop valve as regulating device
• Pop valve set to open at lower pressure than certified safety valve
• Allowed pressure control without repeatedly lifting safety valve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Valve Roles
• Pop valve: Regulating device for normal operation
• Government valve (safety valve): Final overpressure protection
• Government valve only operates if regulator fails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1148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Term government valve reflects official certification role
• Certified safety valve is ultimate overpressure protection device
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Valve Key Takeaway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Safety valve is final overpressure defense based on equipment MAWP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Safety valve is protective device, not regulating device
• Set pressure determined by equipment MAWP
• Final line of defense against overpressure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safety valve is the final line of defense against overpressure. It is a protective device, not a pressure-regulating device, and its set pressure is determined by the MAWP of the equipment it protects.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Automatic Gauge Glass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Ball checks restrict flow if gauge glass breaks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in water-column and gauge-glass installations
• Contain small ball checks in flow passage
• Normally remain clear during operation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2743200"/>
            <a:ext cx="6400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If gauge glass breaks, sudden flow increase causes ball to seat
• Restricts or stops steam and water discharge
• Provides additional protection during glass failure
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3840480"/>
            <a:ext cx="6400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Additional protection measure, not sole isolation
• Manual shutoff valves must remain accessible
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EFAC66-B0CD-0511-0DB9-0897926DA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50" y="1639252"/>
            <a:ext cx="4628649" cy="25126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Position Indication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Visible position indication improves safety and prevents errors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Operators must determine open, closed, or partial position
• Many designs provide visible indication
• Prevents operating errors during maintenance and isolation
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End Connections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Different connection types suit different piping applications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180833"/>
              </p:ext>
            </p:extLst>
          </p:nvPr>
        </p:nvGraphicFramePr>
        <p:xfrm>
          <a:off x="274320" y="1645920"/>
          <a:ext cx="7034530" cy="1463040"/>
        </p:xfrm>
        <a:graphic>
          <a:graphicData uri="http://schemas.openxmlformats.org/drawingml/2006/table">
            <a:tbl>
              <a:tblPr/>
              <a:tblGrid>
                <a:gridCol w="1383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1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Connection Type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Application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Threaded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Common on smaller piping systems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Socket-Weld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Frequently used for small-bore high-pressure service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Butt-Weld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Common on larger industrial piping systems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Flanged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Used where equipment may require removal or maintenance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Ratings and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Standard markings identify valve specifications and suitability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20574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Typical Markings Include
• Manufacturer
• Size
• Material
• Pressure class
• Flow direction (where applicable)
• CRN (where applicable)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84048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Markings verify valve suitability for intended service
• Example: 2", 150 class, A216 WCB
• Example: 1", 800 class, A105
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Reading Valve Markings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Interpret standard valve markings to verify suitability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Example Marking: ABC / 2 / 300 / A216 WCB
• Manufacturer: ABC
• Size: 2 inch
• Class: 300
• Material: Cast carbon steel (A216 WCB)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 markings important for quality control
• Enable traceability of valve specifications
• Similar to pipe and fitting markings
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Valve Installation Verification Checklist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Verify critical specifications before installing any valve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Before Installing a Valve, Verify
• Size
• Material
• Pressure class
• Flow direction
• Intended function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56616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Valves expensive and critical piping components
• Proper selection and installation affect safety and performance
• Never assume interchangeability based on pipe size alone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Never assume two valves are interchangeable simply because they have the same pipe size.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18 Key Takeaway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Valve selection and operation essential for system safety and reliability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496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Different valve types designed for different functions
• Functions include isolation, throttling, reverse-flow prevention, pressure control, and overpressure protection
• Understanding each valve's operation and application critical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60087" y="310423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Essential for safe and reliable steam system operation
• Proper selection prevents equipment damage and personnel hazards
• Improves overall system performance and safety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Valves control the flow of fluids within a piping system. Different valve types are designed for different functions, including isolation, throttling, reverse-flow prevention, pressure control, and overpressure protection. Understanding how each valve operates and where it should be used is essential for safe and reliable steam system operation.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Quarter-Turn Valve Handles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Handle orientation directly indicates closure element position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on ball valves and plug valves
• Handle perpendicular to pipe = valve closed
• Handle parallel to pipe = valve open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
• Immediate visual verification of position
• Quick determination from distance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Rising-Stem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Exposed stem length indicates valve opening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Found on gate valves and globe valves
• Stem moves outward as valve opens
• Exposed stem length shows approximate opening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Advantages
• Easy visual confirmation of position
• Position determinable from distance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Non-Rising-Stem Valves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Stem rotates without moving outward during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Stem does not change position as valve opens
• Operator relies on handwheel position or indicators
• Used where headroom is limited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Position Indicators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Dedicated indicators provide reliable position verification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Indicator Types
• Pointer plates
• Mechanical indicators
• Colored markers
• Electrical limit switches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9184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Common Applications
• Actuated valves
• Motor-operated valves
• Control valves
• Remote-operated valves
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Why Valve Position Matters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18 Valves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Operating incidents often result from incorrect position assumptions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Many incidents occur when valve position is misjudged
• Before starting equipment, verify the actual position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Verification Steps
• Identify the correct valve
• Confirm intended position
• Verify actual position visually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>
                <a:solidFill>
                  <a:srgbClr val="780000"/>
                </a:solidFill>
                <a:latin typeface="Aptos"/>
              </a:rPr>
              <a:t>Never assume a valve is open or closed based solely on previous operation or labeling.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2988</Words>
  <Application>Microsoft Office PowerPoint</Application>
  <PresentationFormat>Custom</PresentationFormat>
  <Paragraphs>249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2026-08-08T03:11:18Z</dcterms:modified>
</cp:coreProperties>
</file>