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298878-4FC7-4C16-992C-B28C17116338}" v="2" dt="2026-08-07T19:20:24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07T19:22:48.018" v="23" actId="20577"/>
      <pc:docMkLst>
        <pc:docMk/>
      </pc:docMkLst>
      <pc:sldChg chg="modSp mod">
        <pc:chgData name="Gerald Dueck" userId="ce5112bc0a128d3a" providerId="LiveId" clId="{E19E3638-7C51-45EF-AA9B-DE43B6D9E2D8}" dt="2026-08-07T19:22:06.376" v="16" actId="14100"/>
        <pc:sldMkLst>
          <pc:docMk/>
          <pc:sldMk cId="0" sldId="257"/>
        </pc:sldMkLst>
        <pc:spChg chg="mod">
          <ac:chgData name="Gerald Dueck" userId="ce5112bc0a128d3a" providerId="LiveId" clId="{E19E3638-7C51-45EF-AA9B-DE43B6D9E2D8}" dt="2026-08-07T19:22:06.376" v="16" actId="14100"/>
          <ac:spMkLst>
            <pc:docMk/>
            <pc:sldMk cId="0" sldId="257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7T19:20:52.910" v="7" actId="1076"/>
        <pc:sldMkLst>
          <pc:docMk/>
          <pc:sldMk cId="0" sldId="259"/>
        </pc:sldMkLst>
        <pc:spChg chg="del mod">
          <ac:chgData name="Gerald Dueck" userId="ce5112bc0a128d3a" providerId="LiveId" clId="{E19E3638-7C51-45EF-AA9B-DE43B6D9E2D8}" dt="2026-08-07T19:20:37.111" v="4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19:20:50.553" v="6" actId="14100"/>
          <ac:spMkLst>
            <pc:docMk/>
            <pc:sldMk cId="0" sldId="259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9:20:52.910" v="7" actId="1076"/>
          <ac:picMkLst>
            <pc:docMk/>
            <pc:sldMk cId="0" sldId="259"/>
            <ac:picMk id="8" creationId="{DDC47AE1-11F0-2C00-92DD-3D7B756D9DF8}"/>
          </ac:picMkLst>
        </pc:picChg>
      </pc:sldChg>
      <pc:sldChg chg="modSp mod">
        <pc:chgData name="Gerald Dueck" userId="ce5112bc0a128d3a" providerId="LiveId" clId="{E19E3638-7C51-45EF-AA9B-DE43B6D9E2D8}" dt="2026-08-07T19:21:52.481" v="15" actId="58"/>
        <pc:sldMkLst>
          <pc:docMk/>
          <pc:sldMk cId="0" sldId="260"/>
        </pc:sldMkLst>
        <pc:spChg chg="mod">
          <ac:chgData name="Gerald Dueck" userId="ce5112bc0a128d3a" providerId="LiveId" clId="{E19E3638-7C51-45EF-AA9B-DE43B6D9E2D8}" dt="2026-08-07T19:21:52.481" v="15" actId="58"/>
          <ac:spMkLst>
            <pc:docMk/>
            <pc:sldMk cId="0" sldId="260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7T19:21:18.508" v="11" actId="1076"/>
        <pc:sldMkLst>
          <pc:docMk/>
          <pc:sldMk cId="0" sldId="262"/>
        </pc:sldMkLst>
        <pc:spChg chg="del">
          <ac:chgData name="Gerald Dueck" userId="ce5112bc0a128d3a" providerId="LiveId" clId="{E19E3638-7C51-45EF-AA9B-DE43B6D9E2D8}" dt="2026-08-07T19:21:13.581" v="8" actId="478"/>
          <ac:spMkLst>
            <pc:docMk/>
            <pc:sldMk cId="0" sldId="26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9:21:18.508" v="11" actId="1076"/>
          <ac:picMkLst>
            <pc:docMk/>
            <pc:sldMk cId="0" sldId="262"/>
            <ac:picMk id="8" creationId="{D95DBACC-D3F2-D2F7-2922-0F195F919ECD}"/>
          </ac:picMkLst>
        </pc:picChg>
      </pc:sldChg>
      <pc:sldChg chg="modSp mod">
        <pc:chgData name="Gerald Dueck" userId="ce5112bc0a128d3a" providerId="LiveId" clId="{E19E3638-7C51-45EF-AA9B-DE43B6D9E2D8}" dt="2026-08-07T19:22:37.090" v="21" actId="58"/>
        <pc:sldMkLst>
          <pc:docMk/>
          <pc:sldMk cId="0" sldId="264"/>
        </pc:sldMkLst>
        <pc:spChg chg="mod">
          <ac:chgData name="Gerald Dueck" userId="ce5112bc0a128d3a" providerId="LiveId" clId="{E19E3638-7C51-45EF-AA9B-DE43B6D9E2D8}" dt="2026-08-07T19:22:37.090" v="21" actId="58"/>
          <ac:spMkLst>
            <pc:docMk/>
            <pc:sldMk cId="0" sldId="264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22:48.018" v="23" actId="20577"/>
        <pc:sldMkLst>
          <pc:docMk/>
          <pc:sldMk cId="0" sldId="267"/>
        </pc:sldMkLst>
        <pc:spChg chg="mod">
          <ac:chgData name="Gerald Dueck" userId="ce5112bc0a128d3a" providerId="LiveId" clId="{E19E3638-7C51-45EF-AA9B-DE43B6D9E2D8}" dt="2026-08-07T19:22:48.018" v="23" actId="20577"/>
          <ac:spMkLst>
            <pc:docMk/>
            <pc:sldMk cId="0" sldId="26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Behavior in Boiler Shells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Curved and flat surfaces respond differently to internal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Cylindrical shell: curved shape carries load as tension, resists pressure
• Flat plate: pressure causes bulging outward, creates excessive bending stress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Plate Thickness Effect on Pressure Capacity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Plate thickness squared in equation means small material loss reduces allowable pressure significantly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As boiler corrodes, stay spacing and construction factor remain unchanged
• Principal change is reduction in plate thickness
• Pressure falls approximately with square of remaining thickness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Plate thinned to 90% of original thickness has only about 81% of original pressure-carrying capacity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Staybolt Strength Evaluation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Stayed surface strength requires separate evaluation of staybolt load capacity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Stayed surface fails if plate too weak for stay spacing, or staybolts too weak for imposed load
• Each staybolt supports pressure on tributary area
• Staybolt strength must be evaluated separately from plate strength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Staybolt Load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Allowable pressure depends on staybolt diameter, material strength, and spacing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load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= (π(d/2)² · S) / (1.100 · p²)
• d =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staybolt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diameter
• p =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staybolt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pitch (spacing)
• S = allowable stress
• P = allowable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Staybolt strength varies with square of diameter
• Small diameter increase produces significant load-carrying increase
• Staybolt spacing squared in denominator reduces allowable pressure with wider spacing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Governing Constraint for Stayed Surface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Allowable working pressure is determined by the weakest element in the load path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Plate between stays must resist bending
• Stay attachment must transfer load to stay
• Stay itself must carry imposed tension
• Both plate-strength and staybolt-strength equations must be evaluated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Allowable pressure is smallest value produced by applicable calculations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Stay Function in Flat Surfaces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Stays transfer pressure load into tension and prevent plate deflection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792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Stays are support members that prevent flat plates from deforming excessively under internal pressure by converting bending stress into tension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Three Required Calculations for Stayed Surfaces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Stayed surface analysis requires evaluating three separate load paths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Load applied to plate by pressure
• Strength of connection between stay and plate
• Strength of stay itself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Allowable load is governed by the weakest of these three conditions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Through-Stay Attachment Details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Stay attachment construction significantly affects strength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5358130" cy="1935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ASME Code assigns different construction factors to different stay arrangements
• Connection details often govern strength more than material properties
• Stay quality is limited by attachment method, not material alone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C47AE1-11F0-2C00-92DD-3D7B756D9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50" y="1645920"/>
            <a:ext cx="4800600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Through-Stay Pressure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Allowable pressure for through stays depends on plate thickness, material strength, and stay spacing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through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= (t² · S · C) / p²
• t = plate thickness
• p = stay pitch (spacing)
• S = allowable stress
• C = construction factor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Thicker plates resist pressure better than thinner plates
• Stays placed closer together support plate better than widely spaced stays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Through-Stay Worked Example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Calculation of allowable pressure using through-stay formula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Configuration: double-plated heads with nuts and washers, widely spaced through stays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Regular Staybolt Patterns and Tributary Area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Each staybolt supports the pressure on its tributary area, approximately the square of the pitch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Staybolts arranged in regular square pattern on flat surfaces
• Tributary area ≈ (stay pitch)²
• Each stay carries load from surrounding plate area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5DBACC-D3F2-D2F7-2922-0F195F919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482" y="2906307"/>
            <a:ext cx="6696075" cy="33242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Regular Staybolt Pressure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ASME formula for regularly spaced staybolts uses same form as through-stay equation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P_regular = (t² · S · C) / p²
• Applies to plate &lt; 1/2 inch thick, threaded and riveted staybolts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Stay spacing appears squared in denominator
• Increased spacing requires each stay to support larger area
• Allowable pressure decreases rapidly with wider spacing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Regular Staybolt Worked Example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Calculation of allowable pressure for regular staybolt pattern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30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t = 0.300 inches
• S = 55000 / 4 = 13,750 psi
• C = 3.200
• p = 4.500 inches
• </a:t>
            </a:r>
            <a:r>
              <a:rPr lang="en-US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regular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= (0.300² × 13,750 × 3.200) / 4.500² = 195.6 psi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827</Words>
  <Application>Microsoft Office PowerPoint</Application>
  <PresentationFormat>Custom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2026-08-07T19:22:53Z</dcterms:modified>
</cp:coreProperties>
</file>