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32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custSel modSld">
      <pc:chgData name="Gerald Dueck" userId="ce5112bc0a128d3a" providerId="LiveId" clId="{E19E3638-7C51-45EF-AA9B-DE43B6D9E2D8}" dt="2026-08-07T18:31:26.118" v="24" actId="1076"/>
      <pc:docMkLst>
        <pc:docMk/>
      </pc:docMkLst>
      <pc:sldChg chg="addSp delSp modSp mod">
        <pc:chgData name="Gerald Dueck" userId="ce5112bc0a128d3a" providerId="LiveId" clId="{E19E3638-7C51-45EF-AA9B-DE43B6D9E2D8}" dt="2026-08-07T18:27:21.160" v="2" actId="1076"/>
        <pc:sldMkLst>
          <pc:docMk/>
          <pc:sldMk cId="0" sldId="257"/>
        </pc:sldMkLst>
        <pc:spChg chg="del">
          <ac:chgData name="Gerald Dueck" userId="ce5112bc0a128d3a" providerId="LiveId" clId="{E19E3638-7C51-45EF-AA9B-DE43B6D9E2D8}" dt="2026-08-07T18:27:13.227" v="0" actId="478"/>
          <ac:spMkLst>
            <pc:docMk/>
            <pc:sldMk cId="0" sldId="257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7T18:27:21.160" v="2" actId="1076"/>
          <ac:picMkLst>
            <pc:docMk/>
            <pc:sldMk cId="0" sldId="257"/>
            <ac:picMk id="8" creationId="{B084E380-FFD2-E175-AABE-EFE56782FE7E}"/>
          </ac:picMkLst>
        </pc:picChg>
      </pc:sldChg>
      <pc:sldChg chg="addSp delSp modSp mod">
        <pc:chgData name="Gerald Dueck" userId="ce5112bc0a128d3a" providerId="LiveId" clId="{E19E3638-7C51-45EF-AA9B-DE43B6D9E2D8}" dt="2026-08-07T18:27:53.077" v="5" actId="1076"/>
        <pc:sldMkLst>
          <pc:docMk/>
          <pc:sldMk cId="0" sldId="260"/>
        </pc:sldMkLst>
        <pc:spChg chg="del">
          <ac:chgData name="Gerald Dueck" userId="ce5112bc0a128d3a" providerId="LiveId" clId="{E19E3638-7C51-45EF-AA9B-DE43B6D9E2D8}" dt="2026-08-07T18:27:46.178" v="3" actId="478"/>
          <ac:spMkLst>
            <pc:docMk/>
            <pc:sldMk cId="0" sldId="260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7T18:27:53.077" v="5" actId="1076"/>
          <ac:picMkLst>
            <pc:docMk/>
            <pc:sldMk cId="0" sldId="260"/>
            <ac:picMk id="8" creationId="{7F0A2933-82F4-69E9-14A7-3A9DB7E04100}"/>
          </ac:picMkLst>
        </pc:picChg>
      </pc:sldChg>
      <pc:sldChg chg="addSp delSp modSp mod">
        <pc:chgData name="Gerald Dueck" userId="ce5112bc0a128d3a" providerId="LiveId" clId="{E19E3638-7C51-45EF-AA9B-DE43B6D9E2D8}" dt="2026-08-07T18:28:20.117" v="8" actId="1076"/>
        <pc:sldMkLst>
          <pc:docMk/>
          <pc:sldMk cId="0" sldId="262"/>
        </pc:sldMkLst>
        <pc:spChg chg="del">
          <ac:chgData name="Gerald Dueck" userId="ce5112bc0a128d3a" providerId="LiveId" clId="{E19E3638-7C51-45EF-AA9B-DE43B6D9E2D8}" dt="2026-08-07T18:28:17.211" v="7" actId="478"/>
          <ac:spMkLst>
            <pc:docMk/>
            <pc:sldMk cId="0" sldId="262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7T18:28:20.117" v="8" actId="1076"/>
          <ac:picMkLst>
            <pc:docMk/>
            <pc:sldMk cId="0" sldId="262"/>
            <ac:picMk id="8" creationId="{129DB3EE-CC5F-EF93-7327-4CEA97C4D98D}"/>
          </ac:picMkLst>
        </pc:picChg>
      </pc:sldChg>
      <pc:sldChg chg="addSp modSp mod">
        <pc:chgData name="Gerald Dueck" userId="ce5112bc0a128d3a" providerId="LiveId" clId="{E19E3638-7C51-45EF-AA9B-DE43B6D9E2D8}" dt="2026-08-07T18:29:54.306" v="14" actId="1076"/>
        <pc:sldMkLst>
          <pc:docMk/>
          <pc:sldMk cId="0" sldId="263"/>
        </pc:sldMkLst>
        <pc:picChg chg="add mod">
          <ac:chgData name="Gerald Dueck" userId="ce5112bc0a128d3a" providerId="LiveId" clId="{E19E3638-7C51-45EF-AA9B-DE43B6D9E2D8}" dt="2026-08-07T18:29:54.306" v="14" actId="1076"/>
          <ac:picMkLst>
            <pc:docMk/>
            <pc:sldMk cId="0" sldId="263"/>
            <ac:picMk id="7" creationId="{FA14230B-B4C5-4C81-4096-1405C98926A9}"/>
          </ac:picMkLst>
        </pc:picChg>
      </pc:sldChg>
      <pc:sldChg chg="addSp modSp mod">
        <pc:chgData name="Gerald Dueck" userId="ce5112bc0a128d3a" providerId="LiveId" clId="{E19E3638-7C51-45EF-AA9B-DE43B6D9E2D8}" dt="2026-08-07T18:29:22.563" v="10" actId="1076"/>
        <pc:sldMkLst>
          <pc:docMk/>
          <pc:sldMk cId="0" sldId="264"/>
        </pc:sldMkLst>
        <pc:picChg chg="add mod">
          <ac:chgData name="Gerald Dueck" userId="ce5112bc0a128d3a" providerId="LiveId" clId="{E19E3638-7C51-45EF-AA9B-DE43B6D9E2D8}" dt="2026-08-07T18:29:22.563" v="10" actId="1076"/>
          <ac:picMkLst>
            <pc:docMk/>
            <pc:sldMk cId="0" sldId="264"/>
            <ac:picMk id="7" creationId="{71BC5C94-988C-055B-23E4-8F162BBF91C2}"/>
          </ac:picMkLst>
        </pc:picChg>
      </pc:sldChg>
      <pc:sldChg chg="addSp modSp mod">
        <pc:chgData name="Gerald Dueck" userId="ce5112bc0a128d3a" providerId="LiveId" clId="{E19E3638-7C51-45EF-AA9B-DE43B6D9E2D8}" dt="2026-08-07T18:29:42.653" v="12" actId="1076"/>
        <pc:sldMkLst>
          <pc:docMk/>
          <pc:sldMk cId="0" sldId="265"/>
        </pc:sldMkLst>
        <pc:picChg chg="add mod">
          <ac:chgData name="Gerald Dueck" userId="ce5112bc0a128d3a" providerId="LiveId" clId="{E19E3638-7C51-45EF-AA9B-DE43B6D9E2D8}" dt="2026-08-07T18:29:42.653" v="12" actId="1076"/>
          <ac:picMkLst>
            <pc:docMk/>
            <pc:sldMk cId="0" sldId="265"/>
            <ac:picMk id="7" creationId="{4E8D158E-D343-86F1-05E4-D1FE19E0DCCF}"/>
          </ac:picMkLst>
        </pc:picChg>
      </pc:sldChg>
      <pc:sldChg chg="addSp delSp modSp mod">
        <pc:chgData name="Gerald Dueck" userId="ce5112bc0a128d3a" providerId="LiveId" clId="{E19E3638-7C51-45EF-AA9B-DE43B6D9E2D8}" dt="2026-08-07T18:30:45.030" v="18" actId="1076"/>
        <pc:sldMkLst>
          <pc:docMk/>
          <pc:sldMk cId="0" sldId="273"/>
        </pc:sldMkLst>
        <pc:spChg chg="del">
          <ac:chgData name="Gerald Dueck" userId="ce5112bc0a128d3a" providerId="LiveId" clId="{E19E3638-7C51-45EF-AA9B-DE43B6D9E2D8}" dt="2026-08-07T18:30:42.140" v="17" actId="478"/>
          <ac:spMkLst>
            <pc:docMk/>
            <pc:sldMk cId="0" sldId="273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7T18:30:45.030" v="18" actId="1076"/>
          <ac:picMkLst>
            <pc:docMk/>
            <pc:sldMk cId="0" sldId="273"/>
            <ac:picMk id="8" creationId="{ED4B5C4E-26A1-0AB2-D666-7870A1E3C356}"/>
          </ac:picMkLst>
        </pc:picChg>
      </pc:sldChg>
      <pc:sldChg chg="addSp delSp modSp mod">
        <pc:chgData name="Gerald Dueck" userId="ce5112bc0a128d3a" providerId="LiveId" clId="{E19E3638-7C51-45EF-AA9B-DE43B6D9E2D8}" dt="2026-08-07T18:31:07.105" v="21" actId="1076"/>
        <pc:sldMkLst>
          <pc:docMk/>
          <pc:sldMk cId="0" sldId="276"/>
        </pc:sldMkLst>
        <pc:spChg chg="del">
          <ac:chgData name="Gerald Dueck" userId="ce5112bc0a128d3a" providerId="LiveId" clId="{E19E3638-7C51-45EF-AA9B-DE43B6D9E2D8}" dt="2026-08-07T18:31:02.816" v="19" actId="478"/>
          <ac:spMkLst>
            <pc:docMk/>
            <pc:sldMk cId="0" sldId="276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7T18:31:07.105" v="21" actId="1076"/>
          <ac:picMkLst>
            <pc:docMk/>
            <pc:sldMk cId="0" sldId="276"/>
            <ac:picMk id="8" creationId="{6F61B7B1-2F89-F453-111E-80C08735F191}"/>
          </ac:picMkLst>
        </pc:picChg>
      </pc:sldChg>
      <pc:sldChg chg="addSp delSp modSp mod">
        <pc:chgData name="Gerald Dueck" userId="ce5112bc0a128d3a" providerId="LiveId" clId="{E19E3638-7C51-45EF-AA9B-DE43B6D9E2D8}" dt="2026-08-07T18:31:26.118" v="24" actId="1076"/>
        <pc:sldMkLst>
          <pc:docMk/>
          <pc:sldMk cId="0" sldId="279"/>
        </pc:sldMkLst>
        <pc:spChg chg="del">
          <ac:chgData name="Gerald Dueck" userId="ce5112bc0a128d3a" providerId="LiveId" clId="{E19E3638-7C51-45EF-AA9B-DE43B6D9E2D8}" dt="2026-08-07T18:31:21.849" v="22" actId="478"/>
          <ac:spMkLst>
            <pc:docMk/>
            <pc:sldMk cId="0" sldId="279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7T18:31:26.118" v="24" actId="1076"/>
          <ac:picMkLst>
            <pc:docMk/>
            <pc:sldMk cId="0" sldId="279"/>
            <ac:picMk id="8" creationId="{6493B57B-5CC2-157C-77A5-95A510A86CD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Classification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Riveted joints classified by application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Structural: bridges, beams, trusses
• Pressure-tight: tanks and containers
• Boiler: load-bearing and steam/water-tight
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Single-Cover Butt Joint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Cover strap on one side joins plate edges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Single cover strap on one side
• Plate edges meet
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8D158E-D343-86F1-05E4-D1FE19E0D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850" y="2895600"/>
            <a:ext cx="4191856" cy="19476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Double-Cover Butt Joint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Cover straps on both sides load transmission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Cover straps on both sides
• Symmetric load transmission
• Stronger and more efficient than single-cover
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Double-Row Lap Joint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Two rivet rows increase strength and tightness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Plates overlap
• Connected by two rows of rivets
• Additional rivets increase strength
• Additional rivets increase tightness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Staggered Rivet Pattern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Staggered rows reduce hole weakening effect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Butt joint with two rivet rows
• Staggered rivet arrangement
• Improves joint efficiency
• Reduces weakening from rivet holes
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Joint Dimension Variables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Standard dimensions used in riveted-joint calculations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p: pitch (rivet spacing)
• m: margin (edge distance)
• d: rivet diameter
• p_b: back pitch (row spacing)
• p_d: diagonal pitch
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Joint Design Tradeoffs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Design balances multiple competing factors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Strength requirements
• Tightness requirements
• Manufacturing cost
• Ease of inspection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Additional rivet rows increase strength but require more holes, removing metal and increasing construction time.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Failure Modes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Riveted joints can fail in multiple ways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Tearing of plate along section weakened by rivet holes
• Shearing of the rivets
• Crushing of the rivets
• Crushing of plate at rivet holes or margin
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Joint Strength Governs Failure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Weakest failure mode determines joint strength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Each failure mode analyzed separately
• Joint strength limited by weakest mode
• Maximum safe load determined by smallest failure load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Good design proportions rivets, pitch, and plate thickness so no single failure mode is excessively weaker than others.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Tearing of Plate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Rivet holes weaken plate like perforations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Holes remove part of metal
• Narrow strip between holes resists load
• Width available to resist tearing: (p - d)
• Net tearing area: (p - d) × t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4B5C4E-26A1-0AB2-D666-7870A1E3C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450" y="1338408"/>
            <a:ext cx="1746607" cy="184946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Tearing Force Calculation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Tearing force equals tensile stress times net area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P_t = σ_t × A_t(d,p,t)
• A_t = (p - d) × t
• σ_t = tensile strength of plate
• Example: P_t = 61,875 lbf
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Installation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Rivet consists of shank with factory head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Factory head formed at one end
• Length chosen to project beyond plates
• Projecting end forms field head after upsetting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84E380-FFD2-E175-AABE-EFE56782F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2775" y="1552155"/>
            <a:ext cx="3986373" cy="105388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Hole Effect on Tearing Strength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Rivet hole reduces plate tearing strength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Hole diameter 0.750 in reduces capacity to 61,875 lbf
• No hole capacity: 78,750 lbf
• Reduction due entirely to removed metal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Larger rivet diameter increases shear strength but removes more metal, reducing tearing strength.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Shearing of Rivet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Rivet transfers load and may fail by shear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Rivet cross-sectional area resists shear
• A_s = π(d/2)²
• Load-carrying capacity in single shear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61B7B1-2F89-F453-111E-80C08735F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650" y="1581281"/>
            <a:ext cx="3616503" cy="126052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Single Shear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Load cuts rivet along one shear plane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Lap joint or single-cover butt joint configuration
• One shear plane must fail
• P_s = σ_r × π × (d/2)²
• Example: P_s = 19,438.6 lbf with d = 0.750 in
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Double Shear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Two shear planes must fail before rivet severs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Double-cover butt joint configuration
• Two shear planes resist failure
• P_d ≈ 2 × P_s
• NBIC uses factor of 2.0 for evaluation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Some authorities use 1.75 factor to account for unequal loading of two shear planes.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Crushing of Rivet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Excessive bearing pressure compresses rivet material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Rivet bears against hole wall under load
• Compression differs from shearing failure
• Contact area resists crushing: A_c = d × t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93B57B-5CC2-157C-77A5-95A510A86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9850" y="1641716"/>
            <a:ext cx="2835667" cy="113137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Crushing Strength Calculation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Crushing force equals bearing stress times contact area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P_c = σ_c × d × t
• σ_c = bearing stress of rivet material
• d = rivet diameter, t = plate thickness
• Example: P_c = 26,718.8 lbf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Increasing rivet diameter or plate thickness increases crushing resistance.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Tearing of Plate Margin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Rivet too close to edge tears out margin material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Metal between hole and edge resists failure
• Two sections: one on each side of hole
• Total resisting area: A_ms = 2 × m × t
• m = margin (edge distance)
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Plate Margin Failure Load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Tearing force depends on margin and plate thickness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P_ms = 2 × m × t × σ_t
• σ_t = tensile strength of plate material
• Example: P_ms = 90,000 lbf with m = 2 in
• Rivets must locate far enough from plate edge
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Summary of Failure Modes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Four failure modes determine joint strength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P_t (tearing): 61,875 lbf
• P_s (shearing): 19,438.6 lbf
• P_c (crushing): 26,718.8 lbf
• P_ms (margin tear): 90,000 lbf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Weakest mode (shearing at 19,438.6 lbf) governs joint strength.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Joint Strength Analysis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Safe load determined by weakest failure mode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Calculate load for each failure mode
• Safe load = smallest calculated load
• Well-designed joint proportions modes equally
• Standard sizes limit optimization
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Installation Process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Heating and upsetting creates field head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Heat rivet and insert into prepared hole
• Support factory head with bucking bar
• Upset projecting end using hammer and rivet set
• Displaced metal forms field head and clamps plates
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Design Optimization Limits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Standard sizes constrain joint proportioning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Plate thicknesses available in standard sizes
• Rivet diameters in increments of 1/16 inch
• Rivet spacing limited by measurement practicality
• Theoretical optimum often unachievable
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Design Verification Process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Designer selects standard dimensions and verifies safety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Select dimensions from available materials
• Calculate joint strength for each failure mode
• Verify joint is safe for service
• Design is compromise between efficiency, practicality, economy
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Analysis Assumptions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Equations based on simplifying assumptions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Real joints do not satisfy assumptions exactly
• Loads not perfectly distributed
• Rivets may bend slightly
• Stress concentrations exist around holes
• Friction between plates carries part of load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Assumptions provide sufficiently accurate calculations for practical boiler design.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Joint Efficiency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Ratio of riveted joint strength to solid plate strength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Solid plate stronger than riveted plate
• Rivet holes remove metal
• Efficiency = weakest mode load / solid plate load
• Ideally all modes have equal strength
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Calculating Joint Efficiency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Efficiency calculation uses minimum failure load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 = min(P_t, P_s, P_c, P_ms) / P_l
• P_l = solid plate strength = p × t × σ_t
• Standard sizes prevent equal mode strengths
• Use minimum (weakest) mode in formula
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Efficiency on Blueprints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Joint efficiencies specified on boiler blueprints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Usually stated on boiler blueprints
• Typical efficiencies used when drawings unavailable
• Shell plate between seams has full strength
• Seams do not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Joint efficiency used when determining maximum allowable working pressure of riveted boilers.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Installation - Cooling Effect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Cooling contraction creates tensile stress in rivet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Hot rivet cools and contracts
• Rivet heads prevent shortening
• Rivet placed in tension
• Plates compressed together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Clamping force from cooling helps prevent leakage and transfers load by friction.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Caulking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Caulking tool displaces edge metal to seal gaps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Blunt tool driven along plate edge at 15° to 18°
• Edge metal forced tightly against adjoining plate
• Closes leakage path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0A2933-82F4-69E9-14A7-3A9DB7E04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850" y="1645920"/>
            <a:ext cx="2958957" cy="10383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Caulking Effect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Caulking improves tightness but contributes little to strength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Seams may contain more rivets than needed for strength
• Additional rivets ensure satisfactory tightness
• Design balances strength and leakage prevention
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Riveted Joint Types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Two primary joint types used in boilers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Lap joint: plates overlap, connected by single rivet row
• Butt joint: plate edges meet, joined by cover straps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9DB3EE-CC5F-EF93-7327-4CEA97C4D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050" y="2836966"/>
            <a:ext cx="4212404" cy="16893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Lap Joint Characteristics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Lap joint: one plate overlaps another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Rivets transfer load by shear
• Fewer parts required
• Easy to manufacture
• Load path offset causes bending when loaded
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14230B-B4C5-4C81-4096-1405C9892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850" y="3276600"/>
            <a:ext cx="4212404" cy="16893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Butt Joint Characteristics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12 Riveted Joints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Butt joint: edges meet and join via cover straps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Plates remain in same plane
• More direct load path than lap joint
• Commonly used for important boiler seams
• Cover straps called straps
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BC5C94-988C-055B-23E4-8F162BBF9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7664" y="3581400"/>
            <a:ext cx="4191856" cy="19476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1852</Words>
  <Application>Microsoft Office PowerPoint</Application>
  <PresentationFormat>Custom</PresentationFormat>
  <Paragraphs>149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2026-08-07T18:31:31Z</dcterms:modified>
</cp:coreProperties>
</file>