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793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1" d="100"/>
          <a:sy n="101" d="100"/>
        </p:scale>
        <p:origin x="328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ald Dueck" userId="ce5112bc0a128d3a" providerId="LiveId" clId="{E19E3638-7C51-45EF-AA9B-DE43B6D9E2D8}"/>
    <pc:docChg chg="undo custSel modSld">
      <pc:chgData name="Gerald Dueck" userId="ce5112bc0a128d3a" providerId="LiveId" clId="{E19E3638-7C51-45EF-AA9B-DE43B6D9E2D8}" dt="2026-08-08T13:26:12.291" v="37" actId="14100"/>
      <pc:docMkLst>
        <pc:docMk/>
      </pc:docMkLst>
      <pc:sldChg chg="modSp mod">
        <pc:chgData name="Gerald Dueck" userId="ce5112bc0a128d3a" providerId="LiveId" clId="{E19E3638-7C51-45EF-AA9B-DE43B6D9E2D8}" dt="2026-08-08T13:20:42.794" v="0" actId="14100"/>
        <pc:sldMkLst>
          <pc:docMk/>
          <pc:sldMk cId="0" sldId="263"/>
        </pc:sldMkLst>
        <pc:spChg chg="mod">
          <ac:chgData name="Gerald Dueck" userId="ce5112bc0a128d3a" providerId="LiveId" clId="{E19E3638-7C51-45EF-AA9B-DE43B6D9E2D8}" dt="2026-08-08T13:20:42.794" v="0" actId="14100"/>
          <ac:spMkLst>
            <pc:docMk/>
            <pc:sldMk cId="0" sldId="263"/>
            <ac:spMk id="6" creationId="{00000000-0000-0000-0000-000000000000}"/>
          </ac:spMkLst>
        </pc:spChg>
      </pc:sldChg>
      <pc:sldChg chg="addSp delSp modSp mod">
        <pc:chgData name="Gerald Dueck" userId="ce5112bc0a128d3a" providerId="LiveId" clId="{E19E3638-7C51-45EF-AA9B-DE43B6D9E2D8}" dt="2026-08-08T13:21:49.708" v="6" actId="167"/>
        <pc:sldMkLst>
          <pc:docMk/>
          <pc:sldMk cId="0" sldId="265"/>
        </pc:sldMkLst>
        <pc:spChg chg="del">
          <ac:chgData name="Gerald Dueck" userId="ce5112bc0a128d3a" providerId="LiveId" clId="{E19E3638-7C51-45EF-AA9B-DE43B6D9E2D8}" dt="2026-08-08T13:21:12.379" v="1" actId="478"/>
          <ac:spMkLst>
            <pc:docMk/>
            <pc:sldMk cId="0" sldId="265"/>
            <ac:spMk id="5" creationId="{00000000-0000-0000-0000-000000000000}"/>
          </ac:spMkLst>
        </pc:spChg>
        <pc:spChg chg="mod">
          <ac:chgData name="Gerald Dueck" userId="ce5112bc0a128d3a" providerId="LiveId" clId="{E19E3638-7C51-45EF-AA9B-DE43B6D9E2D8}" dt="2026-08-08T13:21:41.343" v="5" actId="14100"/>
          <ac:spMkLst>
            <pc:docMk/>
            <pc:sldMk cId="0" sldId="265"/>
            <ac:spMk id="6" creationId="{00000000-0000-0000-0000-000000000000}"/>
          </ac:spMkLst>
        </pc:spChg>
        <pc:picChg chg="add mod ord">
          <ac:chgData name="Gerald Dueck" userId="ce5112bc0a128d3a" providerId="LiveId" clId="{E19E3638-7C51-45EF-AA9B-DE43B6D9E2D8}" dt="2026-08-08T13:21:49.708" v="6" actId="167"/>
          <ac:picMkLst>
            <pc:docMk/>
            <pc:sldMk cId="0" sldId="265"/>
            <ac:picMk id="8" creationId="{F05B8397-91AF-ED40-36B5-14DFED55B48B}"/>
          </ac:picMkLst>
        </pc:picChg>
      </pc:sldChg>
      <pc:sldChg chg="modSp mod">
        <pc:chgData name="Gerald Dueck" userId="ce5112bc0a128d3a" providerId="LiveId" clId="{E19E3638-7C51-45EF-AA9B-DE43B6D9E2D8}" dt="2026-08-08T13:22:35.853" v="13" actId="20577"/>
        <pc:sldMkLst>
          <pc:docMk/>
          <pc:sldMk cId="0" sldId="269"/>
        </pc:sldMkLst>
        <pc:spChg chg="mod">
          <ac:chgData name="Gerald Dueck" userId="ce5112bc0a128d3a" providerId="LiveId" clId="{E19E3638-7C51-45EF-AA9B-DE43B6D9E2D8}" dt="2026-08-08T13:22:35.853" v="13" actId="20577"/>
          <ac:spMkLst>
            <pc:docMk/>
            <pc:sldMk cId="0" sldId="269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8T13:23:08.595" v="17" actId="14100"/>
        <pc:sldMkLst>
          <pc:docMk/>
          <pc:sldMk cId="0" sldId="271"/>
        </pc:sldMkLst>
        <pc:graphicFrameChg chg="mod modGraphic">
          <ac:chgData name="Gerald Dueck" userId="ce5112bc0a128d3a" providerId="LiveId" clId="{E19E3638-7C51-45EF-AA9B-DE43B6D9E2D8}" dt="2026-08-08T13:23:08.595" v="17" actId="14100"/>
          <ac:graphicFrameMkLst>
            <pc:docMk/>
            <pc:sldMk cId="0" sldId="271"/>
            <ac:graphicFrameMk id="5" creationId="{00000000-0000-0000-0000-000000000000}"/>
          </ac:graphicFrameMkLst>
        </pc:graphicFrameChg>
      </pc:sldChg>
      <pc:sldChg chg="modSp mod">
        <pc:chgData name="Gerald Dueck" userId="ce5112bc0a128d3a" providerId="LiveId" clId="{E19E3638-7C51-45EF-AA9B-DE43B6D9E2D8}" dt="2026-08-08T13:23:23.836" v="18" actId="14100"/>
        <pc:sldMkLst>
          <pc:docMk/>
          <pc:sldMk cId="0" sldId="272"/>
        </pc:sldMkLst>
        <pc:spChg chg="mod">
          <ac:chgData name="Gerald Dueck" userId="ce5112bc0a128d3a" providerId="LiveId" clId="{E19E3638-7C51-45EF-AA9B-DE43B6D9E2D8}" dt="2026-08-08T13:23:23.836" v="18" actId="14100"/>
          <ac:spMkLst>
            <pc:docMk/>
            <pc:sldMk cId="0" sldId="272"/>
            <ac:spMk id="6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8T13:24:13.849" v="22" actId="12788"/>
        <pc:sldMkLst>
          <pc:docMk/>
          <pc:sldMk cId="0" sldId="277"/>
        </pc:sldMkLst>
        <pc:graphicFrameChg chg="mod modGraphic">
          <ac:chgData name="Gerald Dueck" userId="ce5112bc0a128d3a" providerId="LiveId" clId="{E19E3638-7C51-45EF-AA9B-DE43B6D9E2D8}" dt="2026-08-08T13:24:13.849" v="22" actId="12788"/>
          <ac:graphicFrameMkLst>
            <pc:docMk/>
            <pc:sldMk cId="0" sldId="277"/>
            <ac:graphicFrameMk id="5" creationId="{00000000-0000-0000-0000-000000000000}"/>
          </ac:graphicFrameMkLst>
        </pc:graphicFrameChg>
      </pc:sldChg>
      <pc:sldChg chg="modSp mod">
        <pc:chgData name="Gerald Dueck" userId="ce5112bc0a128d3a" providerId="LiveId" clId="{E19E3638-7C51-45EF-AA9B-DE43B6D9E2D8}" dt="2026-08-08T13:24:44.345" v="30" actId="58"/>
        <pc:sldMkLst>
          <pc:docMk/>
          <pc:sldMk cId="0" sldId="278"/>
        </pc:sldMkLst>
        <pc:spChg chg="mod">
          <ac:chgData name="Gerald Dueck" userId="ce5112bc0a128d3a" providerId="LiveId" clId="{E19E3638-7C51-45EF-AA9B-DE43B6D9E2D8}" dt="2026-08-08T13:24:44.345" v="30" actId="58"/>
          <ac:spMkLst>
            <pc:docMk/>
            <pc:sldMk cId="0" sldId="278"/>
            <ac:spMk id="5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8T13:25:24.134" v="31" actId="14100"/>
        <pc:sldMkLst>
          <pc:docMk/>
          <pc:sldMk cId="0" sldId="282"/>
        </pc:sldMkLst>
        <pc:spChg chg="mod">
          <ac:chgData name="Gerald Dueck" userId="ce5112bc0a128d3a" providerId="LiveId" clId="{E19E3638-7C51-45EF-AA9B-DE43B6D9E2D8}" dt="2026-08-08T13:25:24.134" v="31" actId="14100"/>
          <ac:spMkLst>
            <pc:docMk/>
            <pc:sldMk cId="0" sldId="282"/>
            <ac:spMk id="6" creationId="{00000000-0000-0000-0000-000000000000}"/>
          </ac:spMkLst>
        </pc:spChg>
      </pc:sldChg>
      <pc:sldChg chg="modSp mod">
        <pc:chgData name="Gerald Dueck" userId="ce5112bc0a128d3a" providerId="LiveId" clId="{E19E3638-7C51-45EF-AA9B-DE43B6D9E2D8}" dt="2026-08-08T13:26:01.524" v="36" actId="12788"/>
        <pc:sldMkLst>
          <pc:docMk/>
          <pc:sldMk cId="0" sldId="284"/>
        </pc:sldMkLst>
        <pc:graphicFrameChg chg="mod modGraphic">
          <ac:chgData name="Gerald Dueck" userId="ce5112bc0a128d3a" providerId="LiveId" clId="{E19E3638-7C51-45EF-AA9B-DE43B6D9E2D8}" dt="2026-08-08T13:26:01.524" v="36" actId="12788"/>
          <ac:graphicFrameMkLst>
            <pc:docMk/>
            <pc:sldMk cId="0" sldId="284"/>
            <ac:graphicFrameMk id="5" creationId="{00000000-0000-0000-0000-000000000000}"/>
          </ac:graphicFrameMkLst>
        </pc:graphicFrameChg>
      </pc:sldChg>
      <pc:sldChg chg="modSp mod">
        <pc:chgData name="Gerald Dueck" userId="ce5112bc0a128d3a" providerId="LiveId" clId="{E19E3638-7C51-45EF-AA9B-DE43B6D9E2D8}" dt="2026-08-08T13:26:12.291" v="37" actId="14100"/>
        <pc:sldMkLst>
          <pc:docMk/>
          <pc:sldMk cId="0" sldId="285"/>
        </pc:sldMkLst>
        <pc:spChg chg="mod">
          <ac:chgData name="Gerald Dueck" userId="ce5112bc0a128d3a" providerId="LiveId" clId="{E19E3638-7C51-45EF-AA9B-DE43B6D9E2D8}" dt="2026-08-08T13:26:12.291" v="37" actId="14100"/>
          <ac:spMkLst>
            <pc:docMk/>
            <pc:sldMk cId="0" sldId="285"/>
            <ac:spMk id="6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Introduction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Power is the rate at which work is performed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Steam age engineers compared engines and evaluated performance
• Early engines replaced horses in mines, mills, and pumping stations
• Thomas Savery promoted steam engines as horse replacements in 1702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James Watt formalized horsepower comparison by defining one mechanical horsepower as 33,000 foot-pounds of work per minute.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05B8397-91AF-ED40-36B5-14DFED55B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202" y="2788920"/>
            <a:ext cx="4838700" cy="3743325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De Prony Brake Development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Gaspard de Prony invented the de Prony brake to measure torque from a rotating shaft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274320" y="1645920"/>
            <a:ext cx="6400800" cy="1554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Described in 1826 by French engineer Gaspard Clair François Marie Riche de Prony
• Measured torque produced by rotating shaft
• Widely used throughout nineteenth and early twentieth centuries
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De Prony Brake Operation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Friction brake converts engine torque into measurable force and distance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Friction brake wrapped around rotating drum or flywheel
• Lever arm resists brake motion
• Force measured using scale or force-measuring device
• Converts torque into force and distance
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Torque Calculation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Torque equals force multiplied by the lever arm length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 = F · L
• T = torque
• F = measured force (lb)
• L = length of brake arm (ft)
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Brake Horsepower Formula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Engine power can be determined from torque measurement and rotational speed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7830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Distance per revolution = 2πL
• Work per minute = F · 2πL · r
• Horsepower = (F · L · r) / 5,252
• L = brake-arm length (ft)
• r = rotational speed (rpm)
• F = measured force (lb)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A simple scale, lever arm, and tachometer allowed engineers to determine brake horsepower accurately.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Simplified Brake Horsepower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 brake arm length of 63 inches simplifies horsepower calculation dramatically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Arm length exactly 63 inches (5.25 ft)
• Produces convenient relationship: hp = (r · F) / 1,000
• At 250 rpm, each 4 pounds equals approximately 1 horsepower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The convenient shortcut allowed field test officials to determine engine power quickly without extensive calculation.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De Prony Brake Historical Impact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De Prony brake transformed horsepower from advertising claim to measurable quantity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Enabled objective comparison of competing machines
• First time engines compared using objective engineering data
• Replaced reputation and advertising-based comparisons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Independent verification via de Prony brake demonstrated that manufacturers' advertising claims could be verified objectively.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Torque vs. Horsepower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Torque and horsepower are related but measure different physical quantities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405383"/>
              </p:ext>
            </p:extLst>
          </p:nvPr>
        </p:nvGraphicFramePr>
        <p:xfrm>
          <a:off x="3041650" y="1645920"/>
          <a:ext cx="5562600" cy="877824"/>
        </p:xfrm>
        <a:graphic>
          <a:graphicData uri="http://schemas.openxmlformats.org/drawingml/2006/table">
            <a:tbl>
              <a:tblPr/>
              <a:tblGrid>
                <a:gridCol w="1687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50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Quantity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Definition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Torque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Twisting force applied at end of wrench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Horsepower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Rate at which work is performed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AutoShape 6"/>
          <p:cNvSpPr/>
          <p:nvPr/>
        </p:nvSpPr>
        <p:spPr>
          <a:xfrm>
            <a:off x="274320" y="2660904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Engine producing large torque at low speed may equal smaller torque at high speed
• Both may produce same horsepower
• Torque answers: How hard is it pushing?
• Horsepower answers: How fast is work being done?
</a:t>
            </a:r>
          </a:p>
        </p:txBody>
      </p:sp>
      <p:sp>
        <p:nvSpPr>
          <p:cNvPr id="7" name="AutoShape 7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At zero speed, horsepower is zero regardless of torque produced, since power is the rate of doing work.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De Prony Brake Practical Details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Large horsepower measurements generate heat requiring lubrication and cooling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Beef tallow used as lubricant for brake band
• Modern brakes use hollow brake wheel resembling steel tire
• Cooling water continuously introduced into wheel
• Centrifugal force distributes water inside rotating wheel
• Internal pickup collects water for disposal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731520"/>
          </a:xfrm>
          <a:prstGeom prst="roundRect">
            <a:avLst/>
          </a:prstGeom>
          <a:solidFill>
            <a:srgbClr val="FFDCDC"/>
          </a:solidFill>
        </p:spPr>
        <p:txBody>
          <a:bodyPr anchor="t"/>
          <a:lstStyle/>
          <a:p>
            <a:r>
              <a:rPr lang="en-US" sz="1800" dirty="0">
                <a:solidFill>
                  <a:srgbClr val="780000"/>
                </a:solidFill>
                <a:latin typeface="Aptos"/>
              </a:rPr>
              <a:t>A 100-horsepower engine delivers approximately 255,000 BTU per hour to the brake, nearly all of which must be removed as heat.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Indicated Horsepower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Indicated horsepower estimates power produced by the piston using steam indicator measurements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Alternative to de Prony brake measurement
• Steam indicator measures pressure within cylinder
• Indicator diagram provides average pressure on piston
• Power estimated directly from cylinder measurements
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Force and Work Calculation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Indicated horsepower calculated from pressure, area, stroke, and speed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Force = Pressure × Area
• Work = Force × Distance
• Horsepower = Work multiplied by strokes per minute
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Horsepower Definition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One mechanical horsepower equals 550 foot-pounds per second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Raise 33,000 pounds one foot high in one minute
• Raise 330 pounds 100 feet high in one minute
• Perform any equivalent work amount at the same rate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74320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1 hp = 550 ft·lb/s
• 1 hp = 33,000 ft·lb/min
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Boiler Pressure vs. Cylinder Pressure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Boiler pressure gauge reading differs from actual pressure acting on piston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Steam passes through dry pipe, throttle, governor, steam chest, valve passages
• Each restriction causes pressure drop
• Engineers call losses wire drawing
• Cylinder pressure generally lower than boiler gauge pressure
• Indicator card records actual piston pressure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Indicator card reveals actual pressure reaching the piston, while boiler gauge shows available pressure.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PLAN Formula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Indicated horsepower estimated using PLAN formula for simple geometric approximation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HP = PLAN / 33,000
• P = Effective cylinder pressure (psi)
• L = stroke length (ft)
• A = piston area (in²)
• N = power strokes per minute
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Indicated Horsepower Example Setup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Calculate indicated horsepower for Case 22-65 engine at specified conditions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4613468"/>
              </p:ext>
            </p:extLst>
          </p:nvPr>
        </p:nvGraphicFramePr>
        <p:xfrm>
          <a:off x="3867785" y="1645920"/>
          <a:ext cx="4443730" cy="1755648"/>
        </p:xfrm>
        <a:graphic>
          <a:graphicData uri="http://schemas.openxmlformats.org/drawingml/2006/table">
            <a:tbl>
              <a:tblPr/>
              <a:tblGrid>
                <a:gridCol w="1700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 dirty="0">
                          <a:solidFill>
                            <a:srgbClr val="282828"/>
                          </a:solidFill>
                          <a:latin typeface="Aptos"/>
                        </a:rPr>
                        <a:t>Parameter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Value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Cylinder pressure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100 psi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Cutoff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33% of stroke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Stroke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11 in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Bore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10 in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Speed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225 rpm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Mean Effective Pressure Calculation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Mean effective pressure approximated by rectangle and triangle on indicator card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 dirty="0">
                <a:solidFill>
                  <a:srgbClr val="282828"/>
                </a:solidFill>
                <a:latin typeface="Aptos"/>
              </a:rPr>
              <a:t>• Assumption: full pressure during first one-third of stroke
• Assumption: linear pressure decline to zero during remaining two-thirds
• P = (1/3)P</a:t>
            </a:r>
            <a:r>
              <a:rPr lang="en-US" sz="1800" baseline="-25000" dirty="0">
                <a:solidFill>
                  <a:srgbClr val="282828"/>
                </a:solidFill>
                <a:latin typeface="Aptos"/>
              </a:rPr>
              <a:t>c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 + (2/3)(P</a:t>
            </a:r>
            <a:r>
              <a:rPr lang="en-US" sz="1800" baseline="-25000" dirty="0">
                <a:solidFill>
                  <a:srgbClr val="282828"/>
                </a:solidFill>
                <a:latin typeface="Aptos"/>
              </a:rPr>
              <a:t>c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/2)
• P = (2/3)P</a:t>
            </a:r>
            <a:r>
              <a:rPr lang="en-US" sz="1800" baseline="-25000" dirty="0">
                <a:solidFill>
                  <a:srgbClr val="282828"/>
                </a:solidFill>
                <a:latin typeface="Aptos"/>
              </a:rPr>
              <a:t>c</a:t>
            </a:r>
            <a:r>
              <a:rPr lang="en-US" sz="1800" dirty="0">
                <a:solidFill>
                  <a:srgbClr val="282828"/>
                </a:solidFill>
                <a:latin typeface="Aptos"/>
              </a:rPr>
              <a:t>
• For 100 psi: P ≈ 67 psi
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Piston Area Calculation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Calculate piston area from bore diameter using circle area formula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 = (π × B²) / 4
• For 10-inch bore:
• A = (π × 10²) / 4
• A = 78.500 in²
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Power Strokes Calculation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Double-acting engine produces two power strokes per revolution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N = 2 × rpm
• For 225 rpm:
• N = 2 × 225 = 450 strokes/min
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Stroke Length Conversion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Convert stroke length from inches to feet for PLAN formula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41148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L = 11 / 12 = 0.917 ft
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PLAN Formula Application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Apply PLAN formula with calculated values to estimate indicated horsepower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HP = PLAN / 33,000
• HP = (67 × 0.917 × 78.500 × 450) / 33,000
• HP ≈ 65.500 hp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73152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 dirty="0">
                <a:solidFill>
                  <a:srgbClr val="145014"/>
                </a:solidFill>
                <a:latin typeface="Aptos"/>
              </a:rPr>
              <a:t>Simple approximation of indicator diagram yielded approximately 65 horsepower, remarkably close to Case 22-65 rated output.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Indicator Diagram Power Analysis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Indicator diagram and engine dimensions allow surprisingly accurate power estimation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Mean effective pressure estimated from indicator diagram
• PLAN formula applied with engine dimensions
• Result remarkably close to actual engine rating
• Demonstrates power of indicator diagram method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Steam engineers estimated engine output with surprising accuracy using only pressure measurements, geometry, and arithmetic.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Power Measurement Methods Summary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Three methods measure power from different perspectives of the engine system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216650"/>
              </p:ext>
            </p:extLst>
          </p:nvPr>
        </p:nvGraphicFramePr>
        <p:xfrm>
          <a:off x="3105785" y="1645920"/>
          <a:ext cx="5967730" cy="1170432"/>
        </p:xfrm>
        <a:graphic>
          <a:graphicData uri="http://schemas.openxmlformats.org/drawingml/2006/table">
            <a:tbl>
              <a:tblPr/>
              <a:tblGrid>
                <a:gridCol w="2462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 dirty="0">
                          <a:solidFill>
                            <a:srgbClr val="282828"/>
                          </a:solidFill>
                          <a:latin typeface="Aptos"/>
                        </a:rPr>
                        <a:t>Method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Measures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Drawbar horsepower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Power delivered to load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Brake horsepower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Power delivered at shaft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Indicated horsepower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 dirty="0">
                          <a:solidFill>
                            <a:srgbClr val="282828"/>
                          </a:solidFill>
                          <a:latin typeface="Aptos"/>
                        </a:rPr>
                        <a:t>Power produced within cylinder</a:t>
                      </a:r>
                      <a:endParaRPr lang="en-US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Each method tells part of the performance story.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Multiple Horsepower Definitions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Several different horsepower definitions exist depending on what is measured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50876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Electrical horsepower: 746 watts of electrical power
• Boiler horsepower: boiler's ability to generate steam
• Indicated horsepower: power developed in engine cylinders
• Brake horsepower: power available at engine shaft
• Drawbar horsepower: useful pulling power at locomotive drawbar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Steam engineers must verify which horsepower definition applies, since two machines with the same rating may measure different quantities.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Steam Engine Analysis Achievement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Steam engineers analyzed engine performance with remarkable accuracy using fundamental principles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Indicator diagram reveals cylinder pressure variation
• Geometric approximation estimates mean effective pressure
• PLAN formula converts pressure to power
• Accomplished without electronic sensors or computers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65532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 dirty="0">
                <a:solidFill>
                  <a:srgbClr val="145014"/>
                </a:solidFill>
                <a:latin typeface="Aptos"/>
              </a:rPr>
              <a:t>Long before electronic data acquisition, steam engineers estimated engine power using pressure measurements, geometry, and arithmetic.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Horsepower vs. Actual Horse Power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Watt's horsepower is a standard unit, not measured from actual horses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Actual horse power varies by size, conditioning, duration, and ground conditions
• Practical tasks often required teams of multiple horses
• Standard unit allows machines and animals to be compared on common scale
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Drawbar Horsepower Measurement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Drawbar horsepower measures power delivered through the drawbar when pulling a load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68580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Measured by pulling force at drawbar and speed
• Power equals product of force and velocity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246888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hp_d = (F × v) / 375
• F = drawbar pull (lb)
• v = speed (mph)
• Constant 375 derived from Watt's definition
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Drawbar Horsepower Example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Calculate drawbar horsepower from measured force and speed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Tractor drawbar pull: 2,025 pounds
• Speed: 5 miles per hour
• hp_d = (2,025 × 5) / 375 = 27 hp
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Pulley Horsepower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Pulley horsepower measures power delivered through belt pulley for stationary machinery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96012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Power lost in gears, bearings, wheels, wheel slip, and rolling resistance
• Drawbar horsepower always less than shaft power
• Same machine may have different pulley and drawbar horsepower ratings
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Marketing Power Designations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Traction engines commonly carried two power ratings for marketing purposes</a:t>
            </a:r>
            <a:endParaRPr lang="en-US" sz="1100"/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274320" y="1645920"/>
          <a:ext cx="10972800" cy="1170432"/>
        </p:xfrm>
        <a:graphic>
          <a:graphicData uri="http://schemas.openxmlformats.org/drawingml/2006/table">
            <a:tbl>
              <a:tblPr/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Example Rating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First Number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>
                          <a:solidFill>
                            <a:srgbClr val="282828"/>
                          </a:solidFill>
                          <a:latin typeface="Aptos"/>
                        </a:rPr>
                        <a:t>Second Number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1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Case 18–50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Boiler horsepower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Belt (pulley) horsepower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Case 22–65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Boiler horsepower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Belt (pulley) horsepower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Case 28–80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Boiler horsepower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0">
                          <a:solidFill>
                            <a:srgbClr val="282828"/>
                          </a:solidFill>
                          <a:latin typeface="Aptos"/>
                        </a:rPr>
                        <a:t>Belt (pulley) horsepower</a:t>
                      </a:r>
                      <a:endParaRPr lang="en-US" sz="11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AutoShape 6"/>
          <p:cNvSpPr/>
          <p:nvPr/>
        </p:nvSpPr>
        <p:spPr>
          <a:xfrm>
            <a:off x="274320" y="5212080"/>
            <a:ext cx="10972800" cy="73152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 dirty="0">
                <a:solidFill>
                  <a:srgbClr val="145014"/>
                </a:solidFill>
                <a:latin typeface="Aptos"/>
              </a:rPr>
              <a:t>Horsepower ratings in advertisements and nameplates must be interpreted carefully, as they may refer to boiler, indicated, brake, pulley, or drawbar horsepower.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4320" y="182880"/>
            <a:ext cx="7315200" cy="36576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500" b="1" i="0">
                <a:solidFill>
                  <a:srgbClr val="1F497D"/>
                </a:solidFill>
                <a:latin typeface="Aptos Display"/>
              </a:rPr>
              <a:t>Winnipeg Tractor Trials</a:t>
            </a:r>
            <a:endParaRPr lang="en-US" sz="1100"/>
          </a:p>
        </p:txBody>
      </p:sp>
      <p:sp>
        <p:nvSpPr>
          <p:cNvPr id="3" name="TextBox 3"/>
          <p:cNvSpPr txBox="1"/>
          <p:nvPr/>
        </p:nvSpPr>
        <p:spPr>
          <a:xfrm>
            <a:off x="274320" y="594360"/>
            <a:ext cx="7315200" cy="22860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1050" b="0" i="1">
                <a:solidFill>
                  <a:srgbClr val="000000"/>
                </a:solidFill>
                <a:latin typeface="Aptos"/>
              </a:rPr>
              <a:t>Steam School Notes | 23 Measurement of Power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274320" y="914400"/>
            <a:ext cx="10972800" cy="548640"/>
          </a:xfrm>
          <a:prstGeom prst="rect">
            <a:avLst/>
          </a:prstGeom>
        </p:spPr>
        <p:txBody>
          <a:bodyPr rtlCol="0" anchor="t"/>
          <a:lstStyle/>
          <a:p>
            <a:pPr algn="l">
              <a:defRPr/>
            </a:pPr>
            <a:r>
              <a:rPr lang="en-US" sz="2200" b="1" i="0">
                <a:solidFill>
                  <a:srgbClr val="1F497D"/>
                </a:solidFill>
                <a:latin typeface="Aptos Body"/>
              </a:rPr>
              <a:t>Scientific testing methods allowed independent verification of engine performance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274320" y="1645920"/>
            <a:ext cx="10972800" cy="1234440"/>
          </a:xfrm>
          <a:prstGeom prst="roundRect">
            <a:avLst/>
          </a:prstGeom>
          <a:solidFill>
            <a:srgbClr val="F5E8DA"/>
          </a:solidFill>
        </p:spPr>
        <p:txBody>
          <a:bodyPr anchor="t"/>
          <a:lstStyle/>
          <a:p>
            <a:r>
              <a:rPr lang="en-US" sz="1800">
                <a:solidFill>
                  <a:srgbClr val="282828"/>
                </a:solidFill>
                <a:latin typeface="Aptos"/>
              </a:rPr>
              <a:t>• Held between 1908 and 1913 in Winnipeg
• Originally conceived as industrial exhibition
• Agricultural researchers introduced scientific testing and standardized measurements
• Forerunner of Nebraska Tractor Tests after World War I
</a:t>
            </a:r>
          </a:p>
        </p:txBody>
      </p:sp>
      <p:sp>
        <p:nvSpPr>
          <p:cNvPr id="6" name="AutoShape 6"/>
          <p:cNvSpPr/>
          <p:nvPr/>
        </p:nvSpPr>
        <p:spPr>
          <a:xfrm>
            <a:off x="274320" y="5212080"/>
            <a:ext cx="10972800" cy="548640"/>
          </a:xfrm>
          <a:prstGeom prst="roundRect">
            <a:avLst/>
          </a:prstGeom>
          <a:solidFill>
            <a:srgbClr val="D2EBD2"/>
          </a:solidFill>
        </p:spPr>
        <p:txBody>
          <a:bodyPr anchor="t"/>
          <a:lstStyle/>
          <a:p>
            <a:r>
              <a:rPr lang="en-US" sz="1800">
                <a:solidFill>
                  <a:srgbClr val="145014"/>
                </a:solidFill>
                <a:latin typeface="Aptos"/>
              </a:rPr>
              <a:t>Independently verified performance figures carried more weight than advertising claims.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2024</Words>
  <Application>Microsoft Office PowerPoint</Application>
  <PresentationFormat>Custom</PresentationFormat>
  <Paragraphs>171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Aptos</vt:lpstr>
      <vt:lpstr>Aptos Body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Gerald Dueck</cp:lastModifiedBy>
  <cp:revision>1</cp:revision>
  <dcterms:created xsi:type="dcterms:W3CDTF">2006-08-16T00:00:00Z</dcterms:created>
  <dcterms:modified xsi:type="dcterms:W3CDTF">2026-08-08T13:26:16Z</dcterms:modified>
</cp:coreProperties>
</file>