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793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101" d="100"/>
          <a:sy n="101" d="100"/>
        </p:scale>
        <p:origin x="328"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rald Dueck" userId="ce5112bc0a128d3a" providerId="LiveId" clId="{E19E3638-7C51-45EF-AA9B-DE43B6D9E2D8}"/>
    <pc:docChg chg="custSel modSld">
      <pc:chgData name="Gerald Dueck" userId="ce5112bc0a128d3a" providerId="LiveId" clId="{E19E3638-7C51-45EF-AA9B-DE43B6D9E2D8}" dt="2026-08-08T05:28:23.010" v="41" actId="1035"/>
      <pc:docMkLst>
        <pc:docMk/>
      </pc:docMkLst>
      <pc:sldChg chg="modSp mod">
        <pc:chgData name="Gerald Dueck" userId="ce5112bc0a128d3a" providerId="LiveId" clId="{E19E3638-7C51-45EF-AA9B-DE43B6D9E2D8}" dt="2026-08-08T05:23:41.057" v="1" actId="1076"/>
        <pc:sldMkLst>
          <pc:docMk/>
          <pc:sldMk cId="0" sldId="257"/>
        </pc:sldMkLst>
        <pc:spChg chg="mod">
          <ac:chgData name="Gerald Dueck" userId="ce5112bc0a128d3a" providerId="LiveId" clId="{E19E3638-7C51-45EF-AA9B-DE43B6D9E2D8}" dt="2026-08-08T05:23:36.559" v="0" actId="14100"/>
          <ac:spMkLst>
            <pc:docMk/>
            <pc:sldMk cId="0" sldId="257"/>
            <ac:spMk id="5" creationId="{00000000-0000-0000-0000-000000000000}"/>
          </ac:spMkLst>
        </pc:spChg>
        <pc:spChg chg="mod">
          <ac:chgData name="Gerald Dueck" userId="ce5112bc0a128d3a" providerId="LiveId" clId="{E19E3638-7C51-45EF-AA9B-DE43B6D9E2D8}" dt="2026-08-08T05:23:41.057" v="1" actId="1076"/>
          <ac:spMkLst>
            <pc:docMk/>
            <pc:sldMk cId="0" sldId="257"/>
            <ac:spMk id="6" creationId="{00000000-0000-0000-0000-000000000000}"/>
          </ac:spMkLst>
        </pc:spChg>
      </pc:sldChg>
      <pc:sldChg chg="modSp mod">
        <pc:chgData name="Gerald Dueck" userId="ce5112bc0a128d3a" providerId="LiveId" clId="{E19E3638-7C51-45EF-AA9B-DE43B6D9E2D8}" dt="2026-08-08T05:24:29.283" v="2" actId="14100"/>
        <pc:sldMkLst>
          <pc:docMk/>
          <pc:sldMk cId="0" sldId="267"/>
        </pc:sldMkLst>
        <pc:spChg chg="mod">
          <ac:chgData name="Gerald Dueck" userId="ce5112bc0a128d3a" providerId="LiveId" clId="{E19E3638-7C51-45EF-AA9B-DE43B6D9E2D8}" dt="2026-08-08T05:24:29.283" v="2" actId="14100"/>
          <ac:spMkLst>
            <pc:docMk/>
            <pc:sldMk cId="0" sldId="267"/>
            <ac:spMk id="5" creationId="{00000000-0000-0000-0000-000000000000}"/>
          </ac:spMkLst>
        </pc:spChg>
      </pc:sldChg>
      <pc:sldChg chg="addSp delSp modSp mod">
        <pc:chgData name="Gerald Dueck" userId="ce5112bc0a128d3a" providerId="LiveId" clId="{E19E3638-7C51-45EF-AA9B-DE43B6D9E2D8}" dt="2026-08-08T05:25:34.643" v="12" actId="1076"/>
        <pc:sldMkLst>
          <pc:docMk/>
          <pc:sldMk cId="0" sldId="269"/>
        </pc:sldMkLst>
        <pc:spChg chg="del">
          <ac:chgData name="Gerald Dueck" userId="ce5112bc0a128d3a" providerId="LiveId" clId="{E19E3638-7C51-45EF-AA9B-DE43B6D9E2D8}" dt="2026-08-08T05:24:59.885" v="4" actId="478"/>
          <ac:spMkLst>
            <pc:docMk/>
            <pc:sldMk cId="0" sldId="269"/>
            <ac:spMk id="5" creationId="{00000000-0000-0000-0000-000000000000}"/>
          </ac:spMkLst>
        </pc:spChg>
        <pc:spChg chg="mod">
          <ac:chgData name="Gerald Dueck" userId="ce5112bc0a128d3a" providerId="LiveId" clId="{E19E3638-7C51-45EF-AA9B-DE43B6D9E2D8}" dt="2026-08-08T05:25:30.791" v="11" actId="14100"/>
          <ac:spMkLst>
            <pc:docMk/>
            <pc:sldMk cId="0" sldId="269"/>
            <ac:spMk id="6" creationId="{00000000-0000-0000-0000-000000000000}"/>
          </ac:spMkLst>
        </pc:spChg>
        <pc:spChg chg="mod">
          <ac:chgData name="Gerald Dueck" userId="ce5112bc0a128d3a" providerId="LiveId" clId="{E19E3638-7C51-45EF-AA9B-DE43B6D9E2D8}" dt="2026-08-08T05:25:25.583" v="10" actId="14100"/>
          <ac:spMkLst>
            <pc:docMk/>
            <pc:sldMk cId="0" sldId="269"/>
            <ac:spMk id="7" creationId="{00000000-0000-0000-0000-000000000000}"/>
          </ac:spMkLst>
        </pc:spChg>
        <pc:picChg chg="add mod">
          <ac:chgData name="Gerald Dueck" userId="ce5112bc0a128d3a" providerId="LiveId" clId="{E19E3638-7C51-45EF-AA9B-DE43B6D9E2D8}" dt="2026-08-08T05:25:34.643" v="12" actId="1076"/>
          <ac:picMkLst>
            <pc:docMk/>
            <pc:sldMk cId="0" sldId="269"/>
            <ac:picMk id="9" creationId="{E61D6633-53B0-B74F-81B2-1FF2570AA039}"/>
          </ac:picMkLst>
        </pc:picChg>
      </pc:sldChg>
      <pc:sldChg chg="addSp delSp modSp mod">
        <pc:chgData name="Gerald Dueck" userId="ce5112bc0a128d3a" providerId="LiveId" clId="{E19E3638-7C51-45EF-AA9B-DE43B6D9E2D8}" dt="2026-08-08T05:26:46.048" v="22" actId="14100"/>
        <pc:sldMkLst>
          <pc:docMk/>
          <pc:sldMk cId="0" sldId="270"/>
        </pc:sldMkLst>
        <pc:spChg chg="del">
          <ac:chgData name="Gerald Dueck" userId="ce5112bc0a128d3a" providerId="LiveId" clId="{E19E3638-7C51-45EF-AA9B-DE43B6D9E2D8}" dt="2026-08-08T05:25:43.820" v="13" actId="478"/>
          <ac:spMkLst>
            <pc:docMk/>
            <pc:sldMk cId="0" sldId="270"/>
            <ac:spMk id="5" creationId="{00000000-0000-0000-0000-000000000000}"/>
          </ac:spMkLst>
        </pc:spChg>
        <pc:spChg chg="mod">
          <ac:chgData name="Gerald Dueck" userId="ce5112bc0a128d3a" providerId="LiveId" clId="{E19E3638-7C51-45EF-AA9B-DE43B6D9E2D8}" dt="2026-08-08T05:26:29.524" v="20" actId="14100"/>
          <ac:spMkLst>
            <pc:docMk/>
            <pc:sldMk cId="0" sldId="270"/>
            <ac:spMk id="6" creationId="{00000000-0000-0000-0000-000000000000}"/>
          </ac:spMkLst>
        </pc:spChg>
        <pc:spChg chg="mod">
          <ac:chgData name="Gerald Dueck" userId="ce5112bc0a128d3a" providerId="LiveId" clId="{E19E3638-7C51-45EF-AA9B-DE43B6D9E2D8}" dt="2026-08-08T05:26:46.048" v="22" actId="14100"/>
          <ac:spMkLst>
            <pc:docMk/>
            <pc:sldMk cId="0" sldId="270"/>
            <ac:spMk id="7" creationId="{00000000-0000-0000-0000-000000000000}"/>
          </ac:spMkLst>
        </pc:spChg>
        <pc:picChg chg="add mod">
          <ac:chgData name="Gerald Dueck" userId="ce5112bc0a128d3a" providerId="LiveId" clId="{E19E3638-7C51-45EF-AA9B-DE43B6D9E2D8}" dt="2026-08-08T05:26:17.409" v="19" actId="1076"/>
          <ac:picMkLst>
            <pc:docMk/>
            <pc:sldMk cId="0" sldId="270"/>
            <ac:picMk id="10" creationId="{3D9CF02B-41A4-B322-137D-DED2EC4C2971}"/>
          </ac:picMkLst>
        </pc:picChg>
      </pc:sldChg>
      <pc:sldChg chg="addSp delSp modSp mod">
        <pc:chgData name="Gerald Dueck" userId="ce5112bc0a128d3a" providerId="LiveId" clId="{E19E3638-7C51-45EF-AA9B-DE43B6D9E2D8}" dt="2026-08-08T05:27:59.801" v="36" actId="14100"/>
        <pc:sldMkLst>
          <pc:docMk/>
          <pc:sldMk cId="0" sldId="271"/>
        </pc:sldMkLst>
        <pc:spChg chg="del">
          <ac:chgData name="Gerald Dueck" userId="ce5112bc0a128d3a" providerId="LiveId" clId="{E19E3638-7C51-45EF-AA9B-DE43B6D9E2D8}" dt="2026-08-08T05:27:21.762" v="30" actId="478"/>
          <ac:spMkLst>
            <pc:docMk/>
            <pc:sldMk cId="0" sldId="271"/>
            <ac:spMk id="5" creationId="{00000000-0000-0000-0000-000000000000}"/>
          </ac:spMkLst>
        </pc:spChg>
        <pc:spChg chg="mod">
          <ac:chgData name="Gerald Dueck" userId="ce5112bc0a128d3a" providerId="LiveId" clId="{E19E3638-7C51-45EF-AA9B-DE43B6D9E2D8}" dt="2026-08-08T05:27:11.311" v="27" actId="1035"/>
          <ac:spMkLst>
            <pc:docMk/>
            <pc:sldMk cId="0" sldId="271"/>
            <ac:spMk id="6" creationId="{00000000-0000-0000-0000-000000000000}"/>
          </ac:spMkLst>
        </pc:spChg>
        <pc:spChg chg="mod">
          <ac:chgData name="Gerald Dueck" userId="ce5112bc0a128d3a" providerId="LiveId" clId="{E19E3638-7C51-45EF-AA9B-DE43B6D9E2D8}" dt="2026-08-08T05:27:11.311" v="27" actId="1035"/>
          <ac:spMkLst>
            <pc:docMk/>
            <pc:sldMk cId="0" sldId="271"/>
            <ac:spMk id="7" creationId="{00000000-0000-0000-0000-000000000000}"/>
          </ac:spMkLst>
        </pc:spChg>
        <pc:spChg chg="mod">
          <ac:chgData name="Gerald Dueck" userId="ce5112bc0a128d3a" providerId="LiveId" clId="{E19E3638-7C51-45EF-AA9B-DE43B6D9E2D8}" dt="2026-08-08T05:27:59.801" v="36" actId="14100"/>
          <ac:spMkLst>
            <pc:docMk/>
            <pc:sldMk cId="0" sldId="271"/>
            <ac:spMk id="8" creationId="{00000000-0000-0000-0000-000000000000}"/>
          </ac:spMkLst>
        </pc:spChg>
        <pc:picChg chg="add mod">
          <ac:chgData name="Gerald Dueck" userId="ce5112bc0a128d3a" providerId="LiveId" clId="{E19E3638-7C51-45EF-AA9B-DE43B6D9E2D8}" dt="2026-08-08T05:27:46.996" v="34" actId="1076"/>
          <ac:picMkLst>
            <pc:docMk/>
            <pc:sldMk cId="0" sldId="271"/>
            <ac:picMk id="10" creationId="{86590AFA-FFB9-9E38-8C49-254778584AF4}"/>
          </ac:picMkLst>
        </pc:picChg>
      </pc:sldChg>
      <pc:sldChg chg="modSp mod">
        <pc:chgData name="Gerald Dueck" userId="ce5112bc0a128d3a" providerId="LiveId" clId="{E19E3638-7C51-45EF-AA9B-DE43B6D9E2D8}" dt="2026-08-08T05:28:23.010" v="41" actId="1035"/>
        <pc:sldMkLst>
          <pc:docMk/>
          <pc:sldMk cId="0" sldId="272"/>
        </pc:sldMkLst>
        <pc:spChg chg="mod">
          <ac:chgData name="Gerald Dueck" userId="ce5112bc0a128d3a" providerId="LiveId" clId="{E19E3638-7C51-45EF-AA9B-DE43B6D9E2D8}" dt="2026-08-08T05:28:23.010" v="41" actId="1035"/>
          <ac:spMkLst>
            <pc:docMk/>
            <pc:sldMk cId="0" sldId="272"/>
            <ac:spMk id="5" creationId="{00000000-0000-0000-0000-000000000000}"/>
          </ac:spMkLst>
        </pc:spChg>
        <pc:spChg chg="mod">
          <ac:chgData name="Gerald Dueck" userId="ce5112bc0a128d3a" providerId="LiveId" clId="{E19E3638-7C51-45EF-AA9B-DE43B6D9E2D8}" dt="2026-08-08T05:28:23.010" v="41" actId="1035"/>
          <ac:spMkLst>
            <pc:docMk/>
            <pc:sldMk cId="0" sldId="272"/>
            <ac:spMk id="6" creationId="{00000000-0000-0000-0000-000000000000}"/>
          </ac:spMkLst>
        </pc:spChg>
        <pc:spChg chg="mod">
          <ac:chgData name="Gerald Dueck" userId="ce5112bc0a128d3a" providerId="LiveId" clId="{E19E3638-7C51-45EF-AA9B-DE43B6D9E2D8}" dt="2026-08-08T05:28:23.010" v="41" actId="1035"/>
          <ac:spMkLst>
            <pc:docMk/>
            <pc:sldMk cId="0" sldId="272"/>
            <ac:spMk id="7"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What Is an MTR?</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MTR documents evidence that material meets specified standards</a:t>
            </a:r>
            <a:endParaRPr lang="en-US" sz="1100"/>
          </a:p>
        </p:txBody>
      </p:sp>
      <p:sp>
        <p:nvSpPr>
          <p:cNvPr id="5" name="AutoShape 5"/>
          <p:cNvSpPr/>
          <p:nvPr/>
        </p:nvSpPr>
        <p:spPr>
          <a:xfrm>
            <a:off x="274320" y="1645920"/>
            <a:ext cx="10972800" cy="960120"/>
          </a:xfrm>
          <a:prstGeom prst="roundRect">
            <a:avLst/>
          </a:prstGeom>
          <a:solidFill>
            <a:srgbClr val="F5E8DA"/>
          </a:solidFill>
        </p:spPr>
        <p:txBody>
          <a:bodyPr anchor="t"/>
          <a:lstStyle/>
          <a:p>
            <a:r>
              <a:rPr lang="en-US" sz="1800">
                <a:solidFill>
                  <a:srgbClr val="282828"/>
                </a:solidFill>
                <a:latin typeface="Aptos"/>
              </a:rPr>
              <a:t>• Commonly used for pipe, fittings, flanges, valves, pressure vessel components
• Answers: How do we know this material is what the supplier claims?
• Without documentation, appearance alone cannot determine material suitability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Missing Traceability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Lost heat number prevents proof of specification, heat origin, or applicable MTR</a:t>
            </a:r>
            <a:endParaRPr lang="en-US" sz="1100"/>
          </a:p>
        </p:txBody>
      </p:sp>
      <p:sp>
        <p:nvSpPr>
          <p:cNvPr id="5" name="AutoShape 5"/>
          <p:cNvSpPr/>
          <p:nvPr/>
        </p:nvSpPr>
        <p:spPr>
          <a:xfrm>
            <a:off x="274320" y="1645920"/>
            <a:ext cx="10972800" cy="411480"/>
          </a:xfrm>
          <a:prstGeom prst="roundRect">
            <a:avLst/>
          </a:prstGeom>
          <a:solidFill>
            <a:srgbClr val="F5E8DA"/>
          </a:solidFill>
        </p:spPr>
        <p:txBody>
          <a:bodyPr anchor="t"/>
          <a:lstStyle/>
          <a:p>
            <a:r>
              <a:rPr lang="en-US" sz="1800">
                <a:solidFill>
                  <a:srgbClr val="282828"/>
                </a:solidFill>
                <a:latin typeface="Aptos"/>
              </a:rPr>
              <a:t>• Component may not be defective if heat number is lost
</a:t>
            </a:r>
          </a:p>
        </p:txBody>
      </p:sp>
      <p:sp>
        <p:nvSpPr>
          <p:cNvPr id="6" name="AutoShape 6"/>
          <p:cNvSpPr/>
          <p:nvPr/>
        </p:nvSpPr>
        <p:spPr>
          <a:xfrm>
            <a:off x="274320" y="2194560"/>
            <a:ext cx="10972800" cy="1234440"/>
          </a:xfrm>
          <a:prstGeom prst="roundRect">
            <a:avLst/>
          </a:prstGeom>
          <a:solidFill>
            <a:srgbClr val="F5E8DA"/>
          </a:solidFill>
        </p:spPr>
        <p:txBody>
          <a:bodyPr anchor="t"/>
          <a:lstStyle/>
          <a:p>
            <a:r>
              <a:rPr lang="en-US" sz="1800">
                <a:solidFill>
                  <a:srgbClr val="282828"/>
                </a:solidFill>
                <a:latin typeface="Aptos"/>
              </a:rPr>
              <a:t>Cannot prove
• What specification it meets
• Which heat it came from
• Which MTR applies to it
</a:t>
            </a:r>
          </a:p>
        </p:txBody>
      </p:sp>
      <p:sp>
        <p:nvSpPr>
          <p:cNvPr id="7" name="AutoShape 7"/>
          <p:cNvSpPr/>
          <p:nvPr/>
        </p:nvSpPr>
        <p:spPr>
          <a:xfrm>
            <a:off x="274320" y="3566160"/>
            <a:ext cx="10972800" cy="411480"/>
          </a:xfrm>
          <a:prstGeom prst="roundRect">
            <a:avLst/>
          </a:prstGeom>
          <a:solidFill>
            <a:srgbClr val="F5E8DA"/>
          </a:solidFill>
        </p:spPr>
        <p:txBody>
          <a:bodyPr anchor="t"/>
          <a:lstStyle/>
          <a:p>
            <a:r>
              <a:rPr lang="en-US" sz="1800">
                <a:solidFill>
                  <a:srgbClr val="282828"/>
                </a:solidFill>
                <a:latin typeface="Aptos"/>
              </a:rPr>
              <a:t>• In code work, lack of traceability creates significant problems during inspection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Pipefitters and Traceability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Removing or discarding markings breaks connection between component and documentation</a:t>
            </a:r>
            <a:endParaRPr lang="en-US" sz="1100"/>
          </a:p>
        </p:txBody>
      </p:sp>
      <p:sp>
        <p:nvSpPr>
          <p:cNvPr id="5" name="AutoShape 5"/>
          <p:cNvSpPr/>
          <p:nvPr/>
        </p:nvSpPr>
        <p:spPr>
          <a:xfrm>
            <a:off x="274320" y="1645920"/>
            <a:ext cx="10972800" cy="1234440"/>
          </a:xfrm>
          <a:prstGeom prst="roundRect">
            <a:avLst/>
          </a:prstGeom>
          <a:solidFill>
            <a:srgbClr val="F5E8DA"/>
          </a:solidFill>
        </p:spPr>
        <p:txBody>
          <a:bodyPr anchor="t"/>
          <a:lstStyle/>
          <a:p>
            <a:r>
              <a:rPr lang="en-US" sz="1800">
                <a:solidFill>
                  <a:srgbClr val="282828"/>
                </a:solidFill>
                <a:latin typeface="Aptos"/>
              </a:rPr>
              <a:t>• Material traceability is not solely an engineering concern
• Markings may be removed, painted over, or discarded
• Maintaining traceability ensures correct materials installed
• Enables compliance demonstration during inspections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Key Takeaway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MTR proves material meets specifications; heat number links component to MTR; link essential for compliance</a:t>
            </a:r>
            <a:endParaRPr lang="en-US" sz="1100"/>
          </a:p>
        </p:txBody>
      </p:sp>
      <p:sp>
        <p:nvSpPr>
          <p:cNvPr id="5" name="AutoShape 5"/>
          <p:cNvSpPr/>
          <p:nvPr/>
        </p:nvSpPr>
        <p:spPr>
          <a:xfrm>
            <a:off x="274320" y="5212080"/>
            <a:ext cx="10972800" cy="1036320"/>
          </a:xfrm>
          <a:prstGeom prst="roundRect">
            <a:avLst/>
          </a:prstGeom>
          <a:solidFill>
            <a:srgbClr val="D2EBD2"/>
          </a:solidFill>
        </p:spPr>
        <p:txBody>
          <a:bodyPr anchor="t"/>
          <a:lstStyle/>
          <a:p>
            <a:r>
              <a:rPr lang="en-US" sz="1800" dirty="0">
                <a:solidFill>
                  <a:srgbClr val="145014"/>
                </a:solidFill>
                <a:latin typeface="Aptos"/>
              </a:rPr>
              <a:t>A Material Test Report is the document that proves a material meets its specified requirements. The heat number provides the link between the physical component and the MTR. Maintaining that link is essential for material traceability, quality control, and code compliance.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Sample Documents Overview</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Invoice, material certificates, and heat numbers work together to establish traceability chain</a:t>
            </a:r>
            <a:endParaRPr lang="en-US" sz="1100"/>
          </a:p>
        </p:txBody>
      </p:sp>
      <p:sp>
        <p:nvSpPr>
          <p:cNvPr id="5" name="AutoShape 5"/>
          <p:cNvSpPr/>
          <p:nvPr/>
        </p:nvSpPr>
        <p:spPr>
          <a:xfrm>
            <a:off x="274320" y="1645920"/>
            <a:ext cx="10972800" cy="960120"/>
          </a:xfrm>
          <a:prstGeom prst="roundRect">
            <a:avLst/>
          </a:prstGeom>
          <a:solidFill>
            <a:srgbClr val="F5E8DA"/>
          </a:solidFill>
        </p:spPr>
        <p:txBody>
          <a:bodyPr anchor="t"/>
          <a:lstStyle/>
          <a:p>
            <a:r>
              <a:rPr lang="en-US" sz="1800">
                <a:solidFill>
                  <a:srgbClr val="282828"/>
                </a:solidFill>
                <a:latin typeface="Aptos"/>
              </a:rPr>
              <a:t>• No single document contains all information
• Invoice, material certificates, and heat numbers create chain of traceability
• Chain links purchased component to manufacturer test records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Invoice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Invoice identifies material purchased and received, with handwritten heat numbers connecting to certificates</a:t>
            </a:r>
            <a:endParaRPr lang="en-US" sz="1100"/>
          </a:p>
        </p:txBody>
      </p:sp>
      <p:sp>
        <p:nvSpPr>
          <p:cNvPr id="6" name="AutoShape 6"/>
          <p:cNvSpPr/>
          <p:nvPr/>
        </p:nvSpPr>
        <p:spPr>
          <a:xfrm>
            <a:off x="274320" y="1645920"/>
            <a:ext cx="3681730" cy="1783080"/>
          </a:xfrm>
          <a:prstGeom prst="roundRect">
            <a:avLst/>
          </a:prstGeom>
          <a:solidFill>
            <a:srgbClr val="F5E8DA"/>
          </a:solidFill>
        </p:spPr>
        <p:txBody>
          <a:bodyPr anchor="t"/>
          <a:lstStyle/>
          <a:p>
            <a:r>
              <a:rPr lang="en-US" sz="1800" dirty="0">
                <a:solidFill>
                  <a:srgbClr val="282828"/>
                </a:solidFill>
                <a:latin typeface="Aptos"/>
              </a:rPr>
              <a:t>• Part number
• Material description
• Size
• Quantity
• Manufacturer
• Purchase information
</a:t>
            </a:r>
          </a:p>
        </p:txBody>
      </p:sp>
      <p:sp>
        <p:nvSpPr>
          <p:cNvPr id="7" name="AutoShape 7"/>
          <p:cNvSpPr/>
          <p:nvPr/>
        </p:nvSpPr>
        <p:spPr>
          <a:xfrm>
            <a:off x="274320" y="3566160"/>
            <a:ext cx="3681730" cy="2606040"/>
          </a:xfrm>
          <a:prstGeom prst="roundRect">
            <a:avLst/>
          </a:prstGeom>
          <a:solidFill>
            <a:srgbClr val="F5E8DA"/>
          </a:solidFill>
        </p:spPr>
        <p:txBody>
          <a:bodyPr anchor="t"/>
          <a:lstStyle/>
          <a:p>
            <a:r>
              <a:rPr lang="en-US" sz="1800" dirty="0">
                <a:solidFill>
                  <a:srgbClr val="282828"/>
                </a:solidFill>
                <a:latin typeface="Aptos"/>
              </a:rPr>
              <a:t>• Handwritten heat numbers create connection between invoice items and supporting material certificates
• Heat number 18R103 identifies corresponding pipe certificate
• Heat code CA1314 identifies corresponding tee certificate
</a:t>
            </a:r>
          </a:p>
        </p:txBody>
      </p:sp>
      <p:pic>
        <p:nvPicPr>
          <p:cNvPr id="9" name="Picture 8">
            <a:extLst>
              <a:ext uri="{FF2B5EF4-FFF2-40B4-BE49-F238E27FC236}">
                <a16:creationId xmlns:a16="http://schemas.microsoft.com/office/drawing/2014/main" id="{E61D6633-53B0-B74F-81B2-1FF2570AA0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8450" y="1712668"/>
            <a:ext cx="7529512" cy="343266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Mill Test Certificate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Heat number 18R103 and description connect certificate to invoice line 10</a:t>
            </a:r>
            <a:endParaRPr lang="en-US" sz="1100"/>
          </a:p>
        </p:txBody>
      </p:sp>
      <p:sp>
        <p:nvSpPr>
          <p:cNvPr id="6" name="AutoShape 6"/>
          <p:cNvSpPr/>
          <p:nvPr/>
        </p:nvSpPr>
        <p:spPr>
          <a:xfrm>
            <a:off x="274320" y="1645920"/>
            <a:ext cx="4367530" cy="3566160"/>
          </a:xfrm>
          <a:prstGeom prst="roundRect">
            <a:avLst/>
          </a:prstGeom>
          <a:solidFill>
            <a:srgbClr val="F5E8DA"/>
          </a:solidFill>
        </p:spPr>
        <p:txBody>
          <a:bodyPr anchor="t"/>
          <a:lstStyle/>
          <a:p>
            <a:r>
              <a:rPr lang="en-US" sz="1800" dirty="0">
                <a:solidFill>
                  <a:srgbClr val="282828"/>
                </a:solidFill>
                <a:latin typeface="Aptos"/>
              </a:rPr>
              <a:t>Certificate contains
• Manufacturer information
• Material specification
• Material grade
• Heat number
• Size and dimensions
• Chemical composition
• Mechanical properties
• Heat treatment information
• Hydrostatic test results
• Non-destructive examination results
• Certification statement
</a:t>
            </a:r>
          </a:p>
        </p:txBody>
      </p:sp>
      <p:sp>
        <p:nvSpPr>
          <p:cNvPr id="7" name="AutoShape 7"/>
          <p:cNvSpPr/>
          <p:nvPr/>
        </p:nvSpPr>
        <p:spPr>
          <a:xfrm>
            <a:off x="274320" y="5257800"/>
            <a:ext cx="4367530" cy="1447800"/>
          </a:xfrm>
          <a:prstGeom prst="roundRect">
            <a:avLst/>
          </a:prstGeom>
          <a:solidFill>
            <a:srgbClr val="F5E8DA"/>
          </a:solidFill>
        </p:spPr>
        <p:txBody>
          <a:bodyPr anchor="t"/>
          <a:lstStyle/>
          <a:p>
            <a:r>
              <a:rPr lang="en-US" sz="1800" dirty="0">
                <a:solidFill>
                  <a:srgbClr val="282828"/>
                </a:solidFill>
                <a:latin typeface="Aptos"/>
              </a:rPr>
              <a:t>Identifies pipe as
• ASTM A106 Grade B
• ASME SA106 Grade B
• Heat Number 18R103
• 1/2" extra-heavy seamless pipe
</a:t>
            </a:r>
          </a:p>
        </p:txBody>
      </p:sp>
      <p:sp>
        <p:nvSpPr>
          <p:cNvPr id="8" name="AutoShape 8"/>
          <p:cNvSpPr/>
          <p:nvPr/>
        </p:nvSpPr>
        <p:spPr>
          <a:xfrm>
            <a:off x="274320" y="6858000"/>
            <a:ext cx="6400800" cy="685800"/>
          </a:xfrm>
          <a:prstGeom prst="roundRect">
            <a:avLst/>
          </a:prstGeom>
          <a:solidFill>
            <a:srgbClr val="F5E8DA"/>
          </a:solidFill>
        </p:spPr>
        <p:txBody>
          <a:bodyPr anchor="t"/>
          <a:lstStyle/>
          <a:p>
            <a:r>
              <a:rPr lang="en-US" sz="1800">
                <a:solidFill>
                  <a:srgbClr val="282828"/>
                </a:solidFill>
                <a:latin typeface="Aptos"/>
              </a:rPr>
              <a:t>• Chemical analysis demonstrates composition meets specification
• Mechanical test results demonstrate required strength properties achieved
</a:t>
            </a:r>
          </a:p>
        </p:txBody>
      </p:sp>
      <p:pic>
        <p:nvPicPr>
          <p:cNvPr id="10" name="Picture 9">
            <a:extLst>
              <a:ext uri="{FF2B5EF4-FFF2-40B4-BE49-F238E27FC236}">
                <a16:creationId xmlns:a16="http://schemas.microsoft.com/office/drawing/2014/main" id="{3D9CF02B-41A4-B322-137D-DED2EC4C29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2850" y="1645920"/>
            <a:ext cx="6591905" cy="4572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Certificate of Test</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Heat code CA1314 and heat number 382611Z connect certificate to invoice line 100</a:t>
            </a:r>
            <a:endParaRPr lang="en-US" sz="1100"/>
          </a:p>
        </p:txBody>
      </p:sp>
      <p:sp>
        <p:nvSpPr>
          <p:cNvPr id="6" name="AutoShape 6"/>
          <p:cNvSpPr/>
          <p:nvPr/>
        </p:nvSpPr>
        <p:spPr>
          <a:xfrm>
            <a:off x="274320" y="1371600"/>
            <a:ext cx="5205730" cy="2606040"/>
          </a:xfrm>
          <a:prstGeom prst="roundRect">
            <a:avLst/>
          </a:prstGeom>
          <a:solidFill>
            <a:srgbClr val="F5E8DA"/>
          </a:solidFill>
        </p:spPr>
        <p:txBody>
          <a:bodyPr anchor="t"/>
          <a:lstStyle/>
          <a:p>
            <a:r>
              <a:rPr lang="en-US" sz="1800" dirty="0">
                <a:solidFill>
                  <a:srgbClr val="282828"/>
                </a:solidFill>
                <a:latin typeface="Aptos"/>
              </a:rPr>
              <a:t>Certificate typically contains
• Manufacturer information
• Part number
• Material specification
• Heat code
• Heat number
• Chemical composition
• Mechanical properties
• Heat treatment information
</a:t>
            </a:r>
          </a:p>
        </p:txBody>
      </p:sp>
      <p:sp>
        <p:nvSpPr>
          <p:cNvPr id="7" name="AutoShape 7"/>
          <p:cNvSpPr/>
          <p:nvPr/>
        </p:nvSpPr>
        <p:spPr>
          <a:xfrm>
            <a:off x="274320" y="4114800"/>
            <a:ext cx="5205730" cy="1783080"/>
          </a:xfrm>
          <a:prstGeom prst="roundRect">
            <a:avLst/>
          </a:prstGeom>
          <a:solidFill>
            <a:srgbClr val="F5E8DA"/>
          </a:solidFill>
        </p:spPr>
        <p:txBody>
          <a:bodyPr anchor="t"/>
          <a:lstStyle/>
          <a:p>
            <a:r>
              <a:rPr lang="en-US" sz="1800">
                <a:solidFill>
                  <a:srgbClr val="282828"/>
                </a:solidFill>
                <a:latin typeface="Aptos"/>
              </a:rPr>
              <a:t>Identifies fitting as
• ASTM A105 / ASME SA105 forged carbon steel
• 1" threaded tee
• Class 3000 fitting
• Heat Code CA1314
• Heat Number 382611Z
</a:t>
            </a:r>
          </a:p>
        </p:txBody>
      </p:sp>
      <p:sp>
        <p:nvSpPr>
          <p:cNvPr id="8" name="AutoShape 8"/>
          <p:cNvSpPr/>
          <p:nvPr/>
        </p:nvSpPr>
        <p:spPr>
          <a:xfrm>
            <a:off x="274320" y="6035040"/>
            <a:ext cx="11377108" cy="441960"/>
          </a:xfrm>
          <a:prstGeom prst="roundRect">
            <a:avLst/>
          </a:prstGeom>
          <a:solidFill>
            <a:srgbClr val="F5E8DA"/>
          </a:solidFill>
        </p:spPr>
        <p:txBody>
          <a:bodyPr anchor="t"/>
          <a:lstStyle/>
          <a:p>
            <a:r>
              <a:rPr lang="en-US" sz="1800" dirty="0">
                <a:solidFill>
                  <a:srgbClr val="282828"/>
                </a:solidFill>
                <a:latin typeface="Aptos"/>
              </a:rPr>
              <a:t>• Document provides chemical analysis and mechanical properties
</a:t>
            </a:r>
          </a:p>
        </p:txBody>
      </p:sp>
      <p:pic>
        <p:nvPicPr>
          <p:cNvPr id="10" name="Picture 9">
            <a:extLst>
              <a:ext uri="{FF2B5EF4-FFF2-40B4-BE49-F238E27FC236}">
                <a16:creationId xmlns:a16="http://schemas.microsoft.com/office/drawing/2014/main" id="{86590AFA-FFB9-9E38-8C49-254778584A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8650" y="1371600"/>
            <a:ext cx="5942778" cy="35052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Following the Traceability Chain</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Chain flows from invoice through heat numbers to mill certificates and test certificates</a:t>
            </a:r>
            <a:endParaRPr lang="en-US" sz="1100"/>
          </a:p>
        </p:txBody>
      </p:sp>
      <p:sp>
        <p:nvSpPr>
          <p:cNvPr id="5" name="AutoShape 5"/>
          <p:cNvSpPr/>
          <p:nvPr/>
        </p:nvSpPr>
        <p:spPr>
          <a:xfrm>
            <a:off x="274320" y="1371600"/>
            <a:ext cx="10972800" cy="2926080"/>
          </a:xfrm>
          <a:prstGeom prst="roundRect">
            <a:avLst/>
          </a:prstGeom>
          <a:solidFill>
            <a:srgbClr val="F5E8DA"/>
          </a:solidFill>
        </p:spPr>
        <p:txBody>
          <a:bodyPr anchor="t"/>
          <a:lstStyle/>
          <a:p>
            <a:r>
              <a:rPr lang="en-US" sz="1800">
                <a:solidFill>
                  <a:srgbClr val="282828"/>
                </a:solidFill>
                <a:latin typeface="Aptos"/>
              </a:rPr>
              <a:t>• Invoice
• ↓
• Heat Number 18R103
• ↓
• Pipe Mill Test Certificate
• Invoice
• ↓
• Heat Code CA1314
• ↓
• Certificate of Test for Tee
</a:t>
            </a:r>
          </a:p>
        </p:txBody>
      </p:sp>
      <p:sp>
        <p:nvSpPr>
          <p:cNvPr id="6" name="AutoShape 6"/>
          <p:cNvSpPr/>
          <p:nvPr/>
        </p:nvSpPr>
        <p:spPr>
          <a:xfrm>
            <a:off x="274320" y="4389120"/>
            <a:ext cx="10972800" cy="1783080"/>
          </a:xfrm>
          <a:prstGeom prst="roundRect">
            <a:avLst/>
          </a:prstGeom>
          <a:solidFill>
            <a:srgbClr val="F5E8DA"/>
          </a:solidFill>
        </p:spPr>
        <p:txBody>
          <a:bodyPr anchor="t"/>
          <a:lstStyle/>
          <a:p>
            <a:r>
              <a:rPr lang="en-US" sz="1800">
                <a:solidFill>
                  <a:srgbClr val="282828"/>
                </a:solidFill>
                <a:latin typeface="Aptos"/>
              </a:rPr>
              <a:t>Inspector can verify
• What material was purchased
• Which heat the material came from
• The chemical composition of the material
• The mechanical properties of the material
• Compliance with the specified standard
</a:t>
            </a:r>
          </a:p>
        </p:txBody>
      </p:sp>
      <p:sp>
        <p:nvSpPr>
          <p:cNvPr id="7" name="AutoShape 7"/>
          <p:cNvSpPr/>
          <p:nvPr/>
        </p:nvSpPr>
        <p:spPr>
          <a:xfrm>
            <a:off x="274320" y="6309360"/>
            <a:ext cx="10972800" cy="411480"/>
          </a:xfrm>
          <a:prstGeom prst="roundRect">
            <a:avLst/>
          </a:prstGeom>
          <a:solidFill>
            <a:srgbClr val="F5E8DA"/>
          </a:solidFill>
        </p:spPr>
        <p:txBody>
          <a:bodyPr anchor="t"/>
          <a:lstStyle/>
          <a:p>
            <a:r>
              <a:rPr lang="en-US" sz="1800">
                <a:solidFill>
                  <a:srgbClr val="282828"/>
                </a:solidFill>
                <a:latin typeface="Aptos"/>
              </a:rPr>
              <a:t>• Ability to follow chain from component to certificate is foundation of material traceability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Material Identification vs Certification</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Marking identifies component; MTR documents and supports that identification</a:t>
            </a:r>
            <a:endParaRPr lang="en-US" sz="1100"/>
          </a:p>
        </p:txBody>
      </p:sp>
      <p:sp>
        <p:nvSpPr>
          <p:cNvPr id="5" name="AutoShape 5"/>
          <p:cNvSpPr/>
          <p:nvPr/>
        </p:nvSpPr>
        <p:spPr>
          <a:xfrm>
            <a:off x="274320" y="1645920"/>
            <a:ext cx="10972800" cy="960120"/>
          </a:xfrm>
          <a:prstGeom prst="roundRect">
            <a:avLst/>
          </a:prstGeom>
          <a:solidFill>
            <a:srgbClr val="F5E8DA"/>
          </a:solidFill>
        </p:spPr>
        <p:txBody>
          <a:bodyPr anchor="t"/>
          <a:lstStyle/>
          <a:p>
            <a:r>
              <a:rPr lang="en-US" sz="1800">
                <a:solidFill>
                  <a:srgbClr val="282828"/>
                </a:solidFill>
                <a:latin typeface="Aptos"/>
              </a:rPr>
              <a:t>• Pipe marked ASTM A106 Grade B may appear suitable without MTR
• Without corresponding MTR, no way to verify chemistry, mechanical properties, or traceability
• Markings and documentation work together; one does not replace the other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MTR Requirements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Not every component requires MTR; requirements depend on code, quality program, and service</a:t>
            </a:r>
            <a:endParaRPr lang="en-US" sz="1100"/>
          </a:p>
        </p:txBody>
      </p:sp>
      <p:sp>
        <p:nvSpPr>
          <p:cNvPr id="5" name="AutoShape 5"/>
          <p:cNvSpPr/>
          <p:nvPr/>
        </p:nvSpPr>
        <p:spPr>
          <a:xfrm>
            <a:off x="274320" y="1645920"/>
            <a:ext cx="10972800" cy="960120"/>
          </a:xfrm>
          <a:prstGeom prst="roundRect">
            <a:avLst/>
          </a:prstGeom>
          <a:solidFill>
            <a:srgbClr val="F5E8DA"/>
          </a:solidFill>
        </p:spPr>
        <p:txBody>
          <a:bodyPr anchor="t"/>
          <a:lstStyle/>
          <a:p>
            <a:r>
              <a:rPr lang="en-US" sz="1800">
                <a:solidFill>
                  <a:srgbClr val="282828"/>
                </a:solidFill>
                <a:latin typeface="Aptos"/>
              </a:rPr>
              <a:t>• MTRs common for pressure-retaining components: pipe, fittings, flanges, valves in code construction
• Not every plant item has associated MTR
• Requirements depend on governing code, quality program, purchaser requirements, and intended service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Why MTRs Matter</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Identical-appearing materials possess different mechanical and chemical properties</a:t>
            </a:r>
            <a:endParaRPr lang="en-US" sz="1100"/>
          </a:p>
        </p:txBody>
      </p:sp>
      <p:sp>
        <p:nvSpPr>
          <p:cNvPr id="5" name="AutoShape 5"/>
          <p:cNvSpPr/>
          <p:nvPr/>
        </p:nvSpPr>
        <p:spPr>
          <a:xfrm>
            <a:off x="274320" y="1645920"/>
            <a:ext cx="10972800" cy="640080"/>
          </a:xfrm>
          <a:prstGeom prst="roundRect">
            <a:avLst/>
          </a:prstGeom>
          <a:solidFill>
            <a:srgbClr val="F5E8DA"/>
          </a:solidFill>
        </p:spPr>
        <p:txBody>
          <a:bodyPr anchor="t"/>
          <a:lstStyle/>
          <a:p>
            <a:r>
              <a:rPr lang="en-US" sz="1800" dirty="0">
                <a:solidFill>
                  <a:srgbClr val="282828"/>
                </a:solidFill>
                <a:latin typeface="Aptos"/>
              </a:rPr>
              <a:t>• ASTM A53 pipe, ASTM A106 pipe, stainless steel pipe, and alloy steel pipe may appear similar yet have very different service limitations
</a:t>
            </a:r>
          </a:p>
        </p:txBody>
      </p:sp>
      <p:sp>
        <p:nvSpPr>
          <p:cNvPr id="6" name="AutoShape 6"/>
          <p:cNvSpPr/>
          <p:nvPr/>
        </p:nvSpPr>
        <p:spPr>
          <a:xfrm>
            <a:off x="274320" y="2468880"/>
            <a:ext cx="10972800" cy="1508760"/>
          </a:xfrm>
          <a:prstGeom prst="roundRect">
            <a:avLst/>
          </a:prstGeom>
          <a:solidFill>
            <a:srgbClr val="F5E8DA"/>
          </a:solidFill>
        </p:spPr>
        <p:txBody>
          <a:bodyPr anchor="t"/>
          <a:lstStyle/>
          <a:p>
            <a:r>
              <a:rPr lang="en-US" sz="1800">
                <a:solidFill>
                  <a:srgbClr val="282828"/>
                </a:solidFill>
                <a:latin typeface="Aptos"/>
              </a:rPr>
              <a:t>MTR documents provide
• Chemical composition
• Mechanical properties
• Manufacturing information
• Traceability information
</a:t>
            </a:r>
          </a:p>
        </p:txBody>
      </p:sp>
      <p:sp>
        <p:nvSpPr>
          <p:cNvPr id="7" name="AutoShape 7"/>
          <p:cNvSpPr/>
          <p:nvPr/>
        </p:nvSpPr>
        <p:spPr>
          <a:xfrm>
            <a:off x="274320" y="5212080"/>
            <a:ext cx="10972800" cy="548640"/>
          </a:xfrm>
          <a:prstGeom prst="roundRect">
            <a:avLst/>
          </a:prstGeom>
          <a:solidFill>
            <a:srgbClr val="D2EBD2"/>
          </a:solidFill>
        </p:spPr>
        <p:txBody>
          <a:bodyPr anchor="t"/>
          <a:lstStyle/>
          <a:p>
            <a:r>
              <a:rPr lang="en-US" sz="1800">
                <a:solidFill>
                  <a:srgbClr val="145014"/>
                </a:solidFill>
                <a:latin typeface="Aptos"/>
              </a:rPr>
              <a:t>MTRs are essential for quality control and pressure equipment safety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Inspector's Question</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Inspector asks: Can you prove this component is what you say it is?</a:t>
            </a:r>
            <a:endParaRPr lang="en-US" sz="1100"/>
          </a:p>
        </p:txBody>
      </p:sp>
      <p:sp>
        <p:nvSpPr>
          <p:cNvPr id="5" name="AutoShape 5"/>
          <p:cNvSpPr/>
          <p:nvPr/>
        </p:nvSpPr>
        <p:spPr>
          <a:xfrm>
            <a:off x="274320" y="1645920"/>
            <a:ext cx="10972800" cy="960120"/>
          </a:xfrm>
          <a:prstGeom prst="roundRect">
            <a:avLst/>
          </a:prstGeom>
          <a:solidFill>
            <a:srgbClr val="F5E8DA"/>
          </a:solidFill>
        </p:spPr>
        <p:txBody>
          <a:bodyPr anchor="t"/>
          <a:lstStyle/>
          <a:p>
            <a:r>
              <a:rPr lang="en-US" sz="1800">
                <a:solidFill>
                  <a:srgbClr val="282828"/>
                </a:solidFill>
                <a:latin typeface="Aptos"/>
              </a:rPr>
              <a:t>• Purpose of markings, heat numbers, and MTRs is to provide proof
• If traceability chain followed from installed component to supporting documentation, material verified
• If chain broken, verification may no longer be possible
</a:t>
            </a:r>
          </a:p>
        </p:txBody>
      </p:sp>
      <p:sp>
        <p:nvSpPr>
          <p:cNvPr id="6" name="AutoShape 6"/>
          <p:cNvSpPr/>
          <p:nvPr/>
        </p:nvSpPr>
        <p:spPr>
          <a:xfrm>
            <a:off x="274320" y="5212080"/>
            <a:ext cx="10972800" cy="548640"/>
          </a:xfrm>
          <a:prstGeom prst="roundRect">
            <a:avLst/>
          </a:prstGeom>
          <a:solidFill>
            <a:srgbClr val="D2EBD2"/>
          </a:solidFill>
        </p:spPr>
        <p:txBody>
          <a:bodyPr anchor="t"/>
          <a:lstStyle/>
          <a:p>
            <a:r>
              <a:rPr lang="en-US" sz="1800">
                <a:solidFill>
                  <a:srgbClr val="145014"/>
                </a:solidFill>
                <a:latin typeface="Aptos"/>
              </a:rPr>
              <a:t>The ability to follow the traceability chain from the installed component back to the supporting documentation is essential for material verification.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What Is a Heat?</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Steel manufactured in batches called heats, each assigned unique heat number</a:t>
            </a:r>
            <a:endParaRPr lang="en-US" sz="1100"/>
          </a:p>
        </p:txBody>
      </p:sp>
      <p:sp>
        <p:nvSpPr>
          <p:cNvPr id="5" name="AutoShape 5"/>
          <p:cNvSpPr/>
          <p:nvPr/>
        </p:nvSpPr>
        <p:spPr>
          <a:xfrm>
            <a:off x="274320" y="1645920"/>
            <a:ext cx="10972800" cy="685800"/>
          </a:xfrm>
          <a:prstGeom prst="roundRect">
            <a:avLst/>
          </a:prstGeom>
          <a:solidFill>
            <a:srgbClr val="F5E8DA"/>
          </a:solidFill>
        </p:spPr>
        <p:txBody>
          <a:bodyPr anchor="t"/>
          <a:lstStyle/>
          <a:p>
            <a:r>
              <a:rPr lang="en-US" sz="1800">
                <a:solidFill>
                  <a:srgbClr val="282828"/>
                </a:solidFill>
                <a:latin typeface="Aptos"/>
              </a:rPr>
              <a:t>• Molten steel processed in furnace during production
• Heat number identifies specific batch from which component was produced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Heat Numbers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Heat number provides connection between physical component and its documentation</a:t>
            </a:r>
            <a:endParaRPr lang="en-US" sz="1100"/>
          </a:p>
        </p:txBody>
      </p:sp>
      <p:sp>
        <p:nvSpPr>
          <p:cNvPr id="5" name="AutoShape 5"/>
          <p:cNvSpPr/>
          <p:nvPr/>
        </p:nvSpPr>
        <p:spPr>
          <a:xfrm>
            <a:off x="274320" y="1645920"/>
            <a:ext cx="10972800" cy="960120"/>
          </a:xfrm>
          <a:prstGeom prst="roundRect">
            <a:avLst/>
          </a:prstGeom>
          <a:solidFill>
            <a:srgbClr val="F5E8DA"/>
          </a:solidFill>
        </p:spPr>
        <p:txBody>
          <a:bodyPr anchor="t"/>
          <a:lstStyle/>
          <a:p>
            <a:r>
              <a:rPr lang="en-US" sz="1800">
                <a:solidFill>
                  <a:srgbClr val="282828"/>
                </a:solidFill>
                <a:latin typeface="Aptos"/>
              </a:rPr>
              <a:t>• Pipe Marking:
• ASTM A106 GR B
• HEAT 12345
</a:t>
            </a:r>
          </a:p>
        </p:txBody>
      </p:sp>
      <p:sp>
        <p:nvSpPr>
          <p:cNvPr id="6" name="AutoShape 6"/>
          <p:cNvSpPr/>
          <p:nvPr/>
        </p:nvSpPr>
        <p:spPr>
          <a:xfrm>
            <a:off x="274320" y="2743200"/>
            <a:ext cx="10972800" cy="960120"/>
          </a:xfrm>
          <a:prstGeom prst="roundRect">
            <a:avLst/>
          </a:prstGeom>
          <a:solidFill>
            <a:srgbClr val="F5E8DA"/>
          </a:solidFill>
        </p:spPr>
        <p:txBody>
          <a:bodyPr anchor="t"/>
          <a:lstStyle/>
          <a:p>
            <a:r>
              <a:rPr lang="en-US" sz="1800">
                <a:solidFill>
                  <a:srgbClr val="282828"/>
                </a:solidFill>
                <a:latin typeface="Aptos"/>
              </a:rPr>
              <a:t>• Allows inspectors to locate corresponding MTR
• Enables verification of material properties for that batch
• Process is called material traceability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Information on an MTR</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MTRs contain manufacturer, specification, grade, heat number, composition, and test results</a:t>
            </a:r>
            <a:endParaRPr lang="en-US" sz="1100"/>
          </a:p>
        </p:txBody>
      </p:sp>
      <p:sp>
        <p:nvSpPr>
          <p:cNvPr id="5" name="AutoShape 5"/>
          <p:cNvSpPr/>
          <p:nvPr/>
        </p:nvSpPr>
        <p:spPr>
          <a:xfrm>
            <a:off x="274320" y="1645920"/>
            <a:ext cx="10972800" cy="2331720"/>
          </a:xfrm>
          <a:prstGeom prst="roundRect">
            <a:avLst/>
          </a:prstGeom>
          <a:solidFill>
            <a:srgbClr val="F5E8DA"/>
          </a:solidFill>
        </p:spPr>
        <p:txBody>
          <a:bodyPr anchor="t"/>
          <a:lstStyle/>
          <a:p>
            <a:r>
              <a:rPr lang="en-US" sz="1800">
                <a:solidFill>
                  <a:srgbClr val="282828"/>
                </a:solidFill>
                <a:latin typeface="Aptos"/>
              </a:rPr>
              <a:t>• Manufacturer name
• Material specification
• Material grade
• Heat number
• Chemical composition
• Mechanical test results
• Applicable standards
• Certification information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Chemical Composition</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MTR lists chemical composition elements compared against specification limits</a:t>
            </a:r>
            <a:endParaRPr lang="en-US" sz="1100"/>
          </a:p>
        </p:txBody>
      </p:sp>
      <p:sp>
        <p:nvSpPr>
          <p:cNvPr id="5" name="AutoShape 5"/>
          <p:cNvSpPr/>
          <p:nvPr/>
        </p:nvSpPr>
        <p:spPr>
          <a:xfrm>
            <a:off x="274320" y="1645920"/>
            <a:ext cx="10972800" cy="1783080"/>
          </a:xfrm>
          <a:prstGeom prst="roundRect">
            <a:avLst/>
          </a:prstGeom>
          <a:solidFill>
            <a:srgbClr val="F5E8DA"/>
          </a:solidFill>
        </p:spPr>
        <p:txBody>
          <a:bodyPr anchor="t"/>
          <a:lstStyle/>
          <a:p>
            <a:r>
              <a:rPr lang="en-US" sz="1800">
                <a:solidFill>
                  <a:srgbClr val="282828"/>
                </a:solidFill>
                <a:latin typeface="Aptos"/>
              </a:rPr>
              <a:t>• Carbon (C)
• Manganese (Mn)
• Silicon (Si)
• Phosphorus (P)
• Sulfur (S)
• Additional alloying elements may be listed
</a:t>
            </a:r>
          </a:p>
        </p:txBody>
      </p:sp>
      <p:sp>
        <p:nvSpPr>
          <p:cNvPr id="6" name="AutoShape 6"/>
          <p:cNvSpPr/>
          <p:nvPr/>
        </p:nvSpPr>
        <p:spPr>
          <a:xfrm>
            <a:off x="274320" y="3566160"/>
            <a:ext cx="10972800" cy="411480"/>
          </a:xfrm>
          <a:prstGeom prst="roundRect">
            <a:avLst/>
          </a:prstGeom>
          <a:solidFill>
            <a:srgbClr val="F5E8DA"/>
          </a:solidFill>
        </p:spPr>
        <p:txBody>
          <a:bodyPr anchor="t"/>
          <a:lstStyle/>
          <a:p>
            <a:r>
              <a:rPr lang="en-US" sz="1800">
                <a:solidFill>
                  <a:srgbClr val="282828"/>
                </a:solidFill>
                <a:latin typeface="Aptos"/>
              </a:rPr>
              <a:t>• Reported values compared against limits established by applicable specification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Mechanical Properties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MTR includes test results for tensile strength, yield strength, and elongation</a:t>
            </a:r>
            <a:endParaRPr lang="en-US" sz="1100"/>
          </a:p>
        </p:txBody>
      </p:sp>
      <p:sp>
        <p:nvSpPr>
          <p:cNvPr id="5" name="AutoShape 5"/>
          <p:cNvSpPr/>
          <p:nvPr/>
        </p:nvSpPr>
        <p:spPr>
          <a:xfrm>
            <a:off x="274320" y="1645920"/>
            <a:ext cx="10972800" cy="960120"/>
          </a:xfrm>
          <a:prstGeom prst="roundRect">
            <a:avLst/>
          </a:prstGeom>
          <a:solidFill>
            <a:srgbClr val="F5E8DA"/>
          </a:solidFill>
        </p:spPr>
        <p:txBody>
          <a:bodyPr anchor="t"/>
          <a:lstStyle/>
          <a:p>
            <a:r>
              <a:rPr lang="en-US" sz="1800">
                <a:solidFill>
                  <a:srgbClr val="282828"/>
                </a:solidFill>
                <a:latin typeface="Aptos"/>
              </a:rPr>
              <a:t>• Tensile strength
• Yield strength
• Elongation
</a:t>
            </a:r>
          </a:p>
        </p:txBody>
      </p:sp>
      <p:sp>
        <p:nvSpPr>
          <p:cNvPr id="6" name="AutoShape 6"/>
          <p:cNvSpPr/>
          <p:nvPr/>
        </p:nvSpPr>
        <p:spPr>
          <a:xfrm>
            <a:off x="274320" y="2743200"/>
            <a:ext cx="10972800" cy="411480"/>
          </a:xfrm>
          <a:prstGeom prst="roundRect">
            <a:avLst/>
          </a:prstGeom>
          <a:solidFill>
            <a:srgbClr val="F5E8DA"/>
          </a:solidFill>
        </p:spPr>
        <p:txBody>
          <a:bodyPr anchor="t"/>
          <a:lstStyle/>
          <a:p>
            <a:r>
              <a:rPr lang="en-US" sz="1800">
                <a:solidFill>
                  <a:srgbClr val="282828"/>
                </a:solidFill>
                <a:latin typeface="Aptos"/>
              </a:rPr>
              <a:t>• Demonstrate material has required strength and ductility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Reading an MTR</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Inspector verifies specification, grade, heat number, composition, and properties</a:t>
            </a:r>
            <a:endParaRPr lang="en-US" sz="1100"/>
          </a:p>
        </p:txBody>
      </p:sp>
      <p:sp>
        <p:nvSpPr>
          <p:cNvPr id="5" name="AutoShape 5"/>
          <p:cNvSpPr/>
          <p:nvPr/>
        </p:nvSpPr>
        <p:spPr>
          <a:xfrm>
            <a:off x="274320" y="1645920"/>
            <a:ext cx="10972800" cy="1508760"/>
          </a:xfrm>
          <a:prstGeom prst="roundRect">
            <a:avLst/>
          </a:prstGeom>
          <a:solidFill>
            <a:srgbClr val="F5E8DA"/>
          </a:solidFill>
        </p:spPr>
        <p:txBody>
          <a:bodyPr anchor="t"/>
          <a:lstStyle/>
          <a:p>
            <a:r>
              <a:rPr lang="en-US" sz="1800">
                <a:solidFill>
                  <a:srgbClr val="282828"/>
                </a:solidFill>
                <a:latin typeface="Aptos"/>
              </a:rPr>
              <a:t>• The material specification
• The material grade
• The heat number
• Chemical composition
• Mechanical properties
</a:t>
            </a:r>
          </a:p>
        </p:txBody>
      </p:sp>
      <p:sp>
        <p:nvSpPr>
          <p:cNvPr id="6" name="AutoShape 6"/>
          <p:cNvSpPr/>
          <p:nvPr/>
        </p:nvSpPr>
        <p:spPr>
          <a:xfrm>
            <a:off x="274320" y="3291840"/>
            <a:ext cx="10972800" cy="685800"/>
          </a:xfrm>
          <a:prstGeom prst="roundRect">
            <a:avLst/>
          </a:prstGeom>
          <a:solidFill>
            <a:srgbClr val="F5E8DA"/>
          </a:solidFill>
        </p:spPr>
        <p:txBody>
          <a:bodyPr anchor="t"/>
          <a:lstStyle/>
          <a:p>
            <a:r>
              <a:rPr lang="en-US" sz="1800">
                <a:solidFill>
                  <a:srgbClr val="282828"/>
                </a:solidFill>
                <a:latin typeface="Aptos"/>
              </a:rPr>
              <a:t>• Heat number on MTR must match heat number marked on component
• If numbers do not match, traceability is lost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Maintaining Traceability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Heat number transferred to pipe sections using paint, tags, stamping, or records</a:t>
            </a:r>
            <a:endParaRPr lang="en-US" sz="1100"/>
          </a:p>
        </p:txBody>
      </p:sp>
      <p:sp>
        <p:nvSpPr>
          <p:cNvPr id="5" name="AutoShape 5"/>
          <p:cNvSpPr/>
          <p:nvPr/>
        </p:nvSpPr>
        <p:spPr>
          <a:xfrm>
            <a:off x="274320" y="1645920"/>
            <a:ext cx="10972800" cy="1234440"/>
          </a:xfrm>
          <a:prstGeom prst="roundRect">
            <a:avLst/>
          </a:prstGeom>
          <a:solidFill>
            <a:srgbClr val="F5E8DA"/>
          </a:solidFill>
        </p:spPr>
        <p:txBody>
          <a:bodyPr anchor="t"/>
          <a:lstStyle/>
          <a:p>
            <a:r>
              <a:rPr lang="en-US" sz="1800">
                <a:solidFill>
                  <a:srgbClr val="282828"/>
                </a:solidFill>
                <a:latin typeface="Aptos"/>
              </a:rPr>
              <a:t>• Paint markers
• Metal tags
• Stamping
• Traceability records
</a:t>
            </a:r>
          </a:p>
        </p:txBody>
      </p:sp>
      <p:sp>
        <p:nvSpPr>
          <p:cNvPr id="6" name="AutoShape 6"/>
          <p:cNvSpPr/>
          <p:nvPr/>
        </p:nvSpPr>
        <p:spPr>
          <a:xfrm>
            <a:off x="274320" y="3017520"/>
            <a:ext cx="10972800" cy="411480"/>
          </a:xfrm>
          <a:prstGeom prst="roundRect">
            <a:avLst/>
          </a:prstGeom>
          <a:solidFill>
            <a:srgbClr val="F5E8DA"/>
          </a:solidFill>
        </p:spPr>
        <p:txBody>
          <a:bodyPr anchor="t"/>
          <a:lstStyle/>
          <a:p>
            <a:r>
              <a:rPr lang="en-US" sz="1800">
                <a:solidFill>
                  <a:srgbClr val="282828"/>
                </a:solidFill>
                <a:latin typeface="Aptos"/>
              </a:rPr>
              <a:t>• If heat number is lost, proving material compliance becomes difficult or impossible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1512</Words>
  <Application>Microsoft Office PowerPoint</Application>
  <PresentationFormat>Custom</PresentationFormat>
  <Paragraphs>97</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Aptos</vt:lpstr>
      <vt:lpstr>Aptos Body</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Gerald Dueck</cp:lastModifiedBy>
  <cp:revision>1</cp:revision>
  <dcterms:created xsi:type="dcterms:W3CDTF">2006-08-16T00:00:00Z</dcterms:created>
  <dcterms:modified xsi:type="dcterms:W3CDTF">2026-08-08T05:28:27Z</dcterms:modified>
</cp:coreProperties>
</file>