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07T23:51:23.626" v="77" actId="14100"/>
      <pc:docMkLst>
        <pc:docMk/>
      </pc:docMkLst>
      <pc:sldChg chg="modSp mod">
        <pc:chgData name="Gerald Dueck" userId="ce5112bc0a128d3a" providerId="LiveId" clId="{E19E3638-7C51-45EF-AA9B-DE43B6D9E2D8}" dt="2026-08-07T23:45:45.829" v="0" actId="14100"/>
        <pc:sldMkLst>
          <pc:docMk/>
          <pc:sldMk cId="0" sldId="257"/>
        </pc:sldMkLst>
        <pc:spChg chg="mod">
          <ac:chgData name="Gerald Dueck" userId="ce5112bc0a128d3a" providerId="LiveId" clId="{E19E3638-7C51-45EF-AA9B-DE43B6D9E2D8}" dt="2026-08-07T23:45:45.829" v="0" actId="14100"/>
          <ac:spMkLst>
            <pc:docMk/>
            <pc:sldMk cId="0" sldId="257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23:45:52.209" v="1" actId="14100"/>
        <pc:sldMkLst>
          <pc:docMk/>
          <pc:sldMk cId="0" sldId="258"/>
        </pc:sldMkLst>
        <pc:spChg chg="mod">
          <ac:chgData name="Gerald Dueck" userId="ce5112bc0a128d3a" providerId="LiveId" clId="{E19E3638-7C51-45EF-AA9B-DE43B6D9E2D8}" dt="2026-08-07T23:45:52.209" v="1" actId="14100"/>
          <ac:spMkLst>
            <pc:docMk/>
            <pc:sldMk cId="0" sldId="258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7T23:48:33.772" v="31" actId="1076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07T23:46:27.142" v="5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23:48:33.772" v="31" actId="1076"/>
          <ac:spMkLst>
            <pc:docMk/>
            <pc:sldMk cId="0" sldId="259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23:48:03.369" v="27" actId="1076"/>
          <ac:picMkLst>
            <pc:docMk/>
            <pc:sldMk cId="0" sldId="259"/>
            <ac:picMk id="8" creationId="{9AE71ADC-1CD7-05F0-E096-922FD85BEF12}"/>
          </ac:picMkLst>
        </pc:picChg>
        <pc:picChg chg="add mod">
          <ac:chgData name="Gerald Dueck" userId="ce5112bc0a128d3a" providerId="LiveId" clId="{E19E3638-7C51-45EF-AA9B-DE43B6D9E2D8}" dt="2026-08-07T23:48:21.988" v="29" actId="408"/>
          <ac:picMkLst>
            <pc:docMk/>
            <pc:sldMk cId="0" sldId="259"/>
            <ac:picMk id="10" creationId="{17DB635F-6841-8E33-CDD9-3323A3367545}"/>
          </ac:picMkLst>
        </pc:picChg>
        <pc:picChg chg="add mod">
          <ac:chgData name="Gerald Dueck" userId="ce5112bc0a128d3a" providerId="LiveId" clId="{E19E3638-7C51-45EF-AA9B-DE43B6D9E2D8}" dt="2026-08-07T23:48:13.964" v="28" actId="1076"/>
          <ac:picMkLst>
            <pc:docMk/>
            <pc:sldMk cId="0" sldId="259"/>
            <ac:picMk id="12" creationId="{F8388949-AF12-1973-7339-0A58753FE799}"/>
          </ac:picMkLst>
        </pc:picChg>
      </pc:sldChg>
      <pc:sldChg chg="addSp delSp modSp mod">
        <pc:chgData name="Gerald Dueck" userId="ce5112bc0a128d3a" providerId="LiveId" clId="{E19E3638-7C51-45EF-AA9B-DE43B6D9E2D8}" dt="2026-08-07T23:50:15.095" v="73" actId="20577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07T23:48:49.380" v="32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23:50:15.095" v="73" actId="20577"/>
          <ac:spMkLst>
            <pc:docMk/>
            <pc:sldMk cId="0" sldId="260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23:48:58.143" v="36" actId="1076"/>
          <ac:picMkLst>
            <pc:docMk/>
            <pc:sldMk cId="0" sldId="260"/>
            <ac:picMk id="8" creationId="{38306429-2525-5233-72DB-A9F2165F73B5}"/>
          </ac:picMkLst>
        </pc:picChg>
      </pc:sldChg>
      <pc:sldChg chg="modSp mod">
        <pc:chgData name="Gerald Dueck" userId="ce5112bc0a128d3a" providerId="LiveId" clId="{E19E3638-7C51-45EF-AA9B-DE43B6D9E2D8}" dt="2026-08-07T23:50:33.380" v="74" actId="14100"/>
        <pc:sldMkLst>
          <pc:docMk/>
          <pc:sldMk cId="0" sldId="264"/>
        </pc:sldMkLst>
        <pc:spChg chg="mod">
          <ac:chgData name="Gerald Dueck" userId="ce5112bc0a128d3a" providerId="LiveId" clId="{E19E3638-7C51-45EF-AA9B-DE43B6D9E2D8}" dt="2026-08-07T23:50:33.380" v="74" actId="14100"/>
          <ac:spMkLst>
            <pc:docMk/>
            <pc:sldMk cId="0" sldId="264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23:50:44.283" v="75" actId="14100"/>
        <pc:sldMkLst>
          <pc:docMk/>
          <pc:sldMk cId="0" sldId="267"/>
        </pc:sldMkLst>
        <pc:spChg chg="mod">
          <ac:chgData name="Gerald Dueck" userId="ce5112bc0a128d3a" providerId="LiveId" clId="{E19E3638-7C51-45EF-AA9B-DE43B6D9E2D8}" dt="2026-08-07T23:50:44.283" v="75" actId="14100"/>
          <ac:spMkLst>
            <pc:docMk/>
            <pc:sldMk cId="0" sldId="267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23:50:59.107" v="76" actId="14100"/>
        <pc:sldMkLst>
          <pc:docMk/>
          <pc:sldMk cId="0" sldId="272"/>
        </pc:sldMkLst>
        <pc:spChg chg="mod">
          <ac:chgData name="Gerald Dueck" userId="ce5112bc0a128d3a" providerId="LiveId" clId="{E19E3638-7C51-45EF-AA9B-DE43B6D9E2D8}" dt="2026-08-07T23:50:59.107" v="76" actId="14100"/>
          <ac:spMkLst>
            <pc:docMk/>
            <pc:sldMk cId="0" sldId="272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23:51:23.626" v="77" actId="14100"/>
        <pc:sldMkLst>
          <pc:docMk/>
          <pc:sldMk cId="0" sldId="275"/>
        </pc:sldMkLst>
        <pc:spChg chg="mod">
          <ac:chgData name="Gerald Dueck" userId="ce5112bc0a128d3a" providerId="LiveId" clId="{E19E3638-7C51-45EF-AA9B-DE43B6D9E2D8}" dt="2026-08-07T23:51:23.626" v="77" actId="14100"/>
          <ac:spMkLst>
            <pc:docMk/>
            <pc:sldMk cId="0" sldId="275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an Injector Does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Injector forces water into boiler against pressure using steam momentum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Uses steam from boiler to force feedwater into boiler against boiler pressure
• Contains no moving mechanical parts
• Converts boiler pressure into steam momentum, transfers momentum to water, converts back to pressure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Pickup Phase: Complete Condensation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condenses completely inside combining cone, mixture accelerates, velocity converts to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flow stabilizes and steam jet condenses completely inside combining cone
• Sudden condensation collapses steam volume
• Mixture accelerates through delivery cone
• Velocity converts into pressure
• Injector transitions from spitting to working
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Pickup Phase: Overflow Valve Closes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rise above atmospheric closes overflow valve, directing all flow toward boiler check valve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Once pressure in delivery cone rises above atmospheric, overflow valve is pushed shut
• Injector stops discharging through overflow
• All flow now directed toward boiler check valve
• Injector becomes silent and smooth
• Overflow valve now acts as check valve preventing backflow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Loss of Pickup: Overflow Valve Reopens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If condensation process interrupts, pressure collapse causes overflow valve to reopen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859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Interruptions include water supply faltering, steam pressure fluctuating, scale/debris disrupting jet, incorrect throttling
• Pressure in delivery cone collapses if condensation fails
• Overflow valve reopens and injector begins spitting
• Operator knows instantly that injector has dropped out
• Prevents boiler pressure from forcing water backward through injector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Stuck Closed Overflow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If overflow valve stuck closed at startup, circuit becomes closed loop with no motion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Circuit from steam to water becomes closed loop, like a gauge glass
• No sustained motion results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Flow Continuation After Startup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Once started, injector functions as water pump because internal pressure exceeds atmospheric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 check valve opens and overflow valve closes because internal pressure exceeds atmospheric
• Injector transitions from steam jet device to pure water pump powered by steam volume collapse
• Pumps do not require open discharge to atmosphere to continue flow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Three Functional Stages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Injector contains steam nozzle, combining cone, and delivery cone for momentum transfer and recovery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Steam Nozzle
• Expands steam to very high velocity (hundreds of m/s)
• Steam jet entrains surrounding water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Combining Cone
• Steam condenses inside water stream
• Momentum of mixture increases
• Pressure begins to recover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Three nozzle system achieves complete momentum transfer and pressure recovery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Delivery Cone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Delivery cone converts velocity back into pressure exceeding boiler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Converts velocity back into pressure
• Final pressure exceeds boiler pressure
• Water flows into boiler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 Velocity from Pressure Drop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Bernoulli relation converts pressure energy to kinetic energy in incompressible water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325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Pressure drop does work on water fluid, work appears as velocity
• Velocity scaled by mass density being accelerated
• Water velocity much lower than steam velocity because liquids store pressure energy as mass acceleration not compressible expansion
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 Velocity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Water velocity from 8 bar pressure drop equals 40 m/s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Conversion: 1 bar = 100,000 kg/(bar·m·s²)
• Bernoulli equation: v = √(2·ΔP/ρ)
• Water density ρ = 1000 kg/m³
• At 8 bar pressure drop: v = 40 m/s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Velocity at Operating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nozzle operates under choked-flow conditions at sonic velocity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Conditions (100–150 psig)
• Saturated steam specific volume: 0.2–0.3 m³/kg
• Speed of sound: 450–500 m/s
• Nozzle exit velocity: 300–500 m/s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velocity increases as it expands from boiler pressure until reaching local speed of sound
• Further acceleration impossible beyond sonic velocity
• Steam enters injector at approximately sonic velocity
• Provides high momentum needed to entrain feedwater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The Intuition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and water escape at different velocities due to compressibility differences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35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Steam escapes at very high velocity (approximately speed of sound) because compressible expansion accelerates it
• Water escapes at much lower velocity (tens of m/s) because it is incompressible; pressure energy converts directly to kinetic energy
• Simple connection between steam and water spaces produces no motion because it transmits pressure only
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Condensation as Power Source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volume collapse during condensation conserves momentum while raising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jet condenses into water inside combining cone
• Steam enormous volume collapses
• Momentum is conserved
• Mixture pressure rises sharply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7315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Injectors deliver water above boiler pressure because condensation collapses steam volume while conserving momentum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Operating Sensitivities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Injector performance depends on steam pressure, water supply, cleanliness, temperature, and absence of air leaks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Correct steam pressure
• Adequate water supply
• Clean cones
• Proper temperature (too hot causes failure)
• No air leaks on suction side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All sensitivities trace back to same physics: steam velocity, condensation, and momentum transfer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Connection to Boiler Heating Physics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Injector exploits same physics as rapid boiler pressure rise when boiling begins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has enormous specific volume
• Steam accelerates to extreme velocities
• Condensation collapses that volume
• Pressure is recovered from velocity
• Boiler rapid pressure rise during boiling is other side of same phenomenon
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Low-Pressure vs High-Pressure Injectors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Injector type determined by boiler pressure range for which it is designed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Low-pressure: Designed to start and operate with low boiler pressure
• High-pressure: Designed to operate efficiently at high boiler pressure
• Terms refer to boiler steam pressure range, not pressure delivered to boiler
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Low-Pressure Injector Characteristics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Low-pressure injectors operate at 15–100 psi with larger passages and gentler geometry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Design
• Larger steam nozzle
• Larger combining cone
• Larger water passages
• Gentler cone angles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Operating
• Easy starting at low pressure
• Tolerant of cold feedwater
• Tolerant of minor scale or dirt
• Less sensitive to adjustment
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Low-Pressure Injector Limitations and Applications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Low-pressure injectors inefficient at high pressure but suited to early locomotives and traction engines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Limitations
• Inefficient at high pressure
• Tendency to overflow above design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Applications
• Early locomotives
• Traction engines
• Stationary boilers
• Systems with slowly rising boiler pressure
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High-Pressure Injector Characteristics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High-pressure injectors operate at 125–300+ psi with small nozzles and precise geometry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Design
• Smaller steam nozzle
• Tighter combining cone throat
• Sharper delivery cone geometry
• More precise internal dimensions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Operating
• High efficiency at rated pressure
• Smooth delivery at high boiler pressure
• Minimal steam waste once running
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High-Pressure Injector Limitations and Applications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High-pressure injectors difficult to start but suited to later locomotives and high-pressure stationary boilers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Limitations
• Difficult or impossible to start at low pressure
• Sensitive to warm feedwater
• Sensitive to scale or dirt
• Sensitive to incorrect nozzle sizing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Applications
• Later steam locomotives
• High-pressure stationary boilers
• Marine boilers
• Systems with steady operating pressure
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Low vs High-Pressure Injector Comparison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Low-pressure injectors easy to start but less efficient; high-pressure efficient but difficult to start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2048256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Feature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Low-Pressure Injector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High-Pressure Injector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Starting pressure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Very low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Moderate to high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Steam nozzle size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Large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Small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Dirt/scale tolerance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High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Low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Feedwater temp tolerance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Good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Poor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Efficiency at pressure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Higher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Ease of starting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Easy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Difficult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Dual Injector Practice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Locomotives often fitted with two injectors for different operating phases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Low-pressure injector for starting and low-pressure operation
• High-pressure injector for efficient running at road pressure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Injector Converts Pressure to Momentum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Injector forces steam through nozzle to create high-velocity jet that entrains and accelerates water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859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Forces steam through nozzle, deliberately converting pressure into velocity
• High-velocity steam jet carries significant momentum
• Steam condenses upon contact with cold water; momentum collapses and transfers to water
• Combined jet enters diffuser where velocity converts back into pressure
• Exploits different pressure responses: steam supplies velocity through expansion, water accepts momentum and recovers pressure
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Injector Pressure Range Fixed by Geometry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Injector pressure range determined by nozzle geometry, not adjustable by valves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Pressure range fixed by steam cone diameter
• Pressure range fixed by combining cone throat
• Pressure range fixed by delivery cone shape
• Changing pressure range requires changing nozzles, not valve adjustment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Injector pressure capability depends on internal geometry and cannot be changed through operational adjustment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Injector Circuit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Injector circuit consists of steam supply, injector with controls, and inlet to boiler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260613" y="1554480"/>
            <a:ext cx="6400800" cy="1478279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Steam supply from dome or wagon top with isolation valve
• Injector with steam throttle, water throttle, and overflow check
• Inlet with inspection tee, isolation valve, check valve, and cheater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E71ADC-1CD7-05F0-E096-922FD85BE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" y="3124200"/>
            <a:ext cx="3632326" cy="30093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DB635F-6841-8E33-CDD9-3323A3367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13" y="3124200"/>
            <a:ext cx="2286000" cy="30093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388949-AF12-1973-7339-0A58753FE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450" y="3124199"/>
            <a:ext cx="4848978" cy="30093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Penberthy Injector Internal Structure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Penberthy injector contains steam nozzle, combining cone, delivery cone, and overflow system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pPr marL="342900" indent="-342900">
              <a:buFont typeface="+mj-lt"/>
              <a:buAutoNum type="alphaUcPeriod"/>
            </a:pPr>
            <a:r>
              <a:rPr lang="en-US" sz="1800" dirty="0">
                <a:solidFill>
                  <a:srgbClr val="282828"/>
                </a:solidFill>
                <a:latin typeface="Aptos"/>
              </a:rPr>
              <a:t>Steam inlet
Converging steam nozzle
Combining cone where steam entrains water
Delivery cone leading toward the boiler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800" dirty="0">
                <a:solidFill>
                  <a:srgbClr val="282828"/>
                </a:solidFill>
                <a:latin typeface="Aptos"/>
              </a:rPr>
              <a:t>Overflow passages</a:t>
            </a:r>
          </a:p>
          <a:p>
            <a:r>
              <a:rPr lang="en-US" dirty="0">
                <a:solidFill>
                  <a:srgbClr val="282828"/>
                </a:solidFill>
                <a:latin typeface="Aptos"/>
              </a:rPr>
              <a:t>K.   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Overflow valve assembly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306429-2525-5233-72DB-A9F2165F7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050" y="1463040"/>
            <a:ext cx="2926366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Penberthy Flow Path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High-velocity steam creates vacuum to draw water, mixes in combining cone, forces through delivery cone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High-velocity steam from nozzle creates vacuum that draws water from suction side
• Steam and water mix in combining cone
• Condensation restores pressure balance
• Combined flow forced through delivery cone into boiler
• Overflow valve vents excess water or steam during startup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Overflow System Purpose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Overflow valve allows water and steam escape during startup, closes when injector begins delivering water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and priming system for injector
• Allows water and steam escape when injector not yet working
• Automatically closes once injector begins delivering water to boiler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Startup Phase: Steam Enters Nozzle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High-velocity steam enters nozzle creating vacuum but mixture remains chaotic with insufficient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High-velocity steam shoots down nozzle, creating partial vacuum in combining cone
• Vacuum draws water from suction side
• Steam jet not yet fully condensed; mixture contains slugs of water and steam
• Pressure in delivery cone nowhere near boiler pressure
• Injector cannot yet push water into boiler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Startup Phase: Overflow Valve Open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Injector Fundamentals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Overflow valve remains open during startup allowing uncondensed steam and water to escape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06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Pressure in combining and delivery cones is below atmospheric, oscillating, or insufficient to lift boiler check valve
• Overflow valve stays open venting excess steam, uncondensed steam, water slugs, and air
• Visible spitting or overflowing indicates this phase
• Without open overflow valve, injector would never prime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2113</Words>
  <Application>Microsoft Office PowerPoint</Application>
  <PresentationFormat>Custom</PresentationFormat>
  <Paragraphs>152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2026-08-07T23:51:32Z</dcterms:modified>
</cp:coreProperties>
</file>