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</p:sldIdLst>
  <p:sldSz cx="121793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101" d="100"/>
          <a:sy n="101" d="100"/>
        </p:scale>
        <p:origin x="328" y="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rald Dueck" userId="ce5112bc0a128d3a" providerId="LiveId" clId="{E19E3638-7C51-45EF-AA9B-DE43B6D9E2D8}"/>
    <pc:docChg chg="undo custSel modSld">
      <pc:chgData name="Gerald Dueck" userId="ce5112bc0a128d3a" providerId="LiveId" clId="{E19E3638-7C51-45EF-AA9B-DE43B6D9E2D8}" dt="2026-08-08T13:17:13.318" v="72" actId="14100"/>
      <pc:docMkLst>
        <pc:docMk/>
      </pc:docMkLst>
      <pc:sldChg chg="addSp delSp modSp mod">
        <pc:chgData name="Gerald Dueck" userId="ce5112bc0a128d3a" providerId="LiveId" clId="{E19E3638-7C51-45EF-AA9B-DE43B6D9E2D8}" dt="2026-08-08T13:06:54.075" v="8" actId="1076"/>
        <pc:sldMkLst>
          <pc:docMk/>
          <pc:sldMk cId="0" sldId="258"/>
        </pc:sldMkLst>
        <pc:spChg chg="del">
          <ac:chgData name="Gerald Dueck" userId="ce5112bc0a128d3a" providerId="LiveId" clId="{E19E3638-7C51-45EF-AA9B-DE43B6D9E2D8}" dt="2026-08-08T13:06:42.923" v="5" actId="478"/>
          <ac:spMkLst>
            <pc:docMk/>
            <pc:sldMk cId="0" sldId="258"/>
            <ac:spMk id="5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8T13:06:54.075" v="8" actId="1076"/>
          <ac:picMkLst>
            <pc:docMk/>
            <pc:sldMk cId="0" sldId="258"/>
            <ac:picMk id="9" creationId="{F819BD64-1B43-DBCA-BBA9-C5A8E85D1F74}"/>
          </ac:picMkLst>
        </pc:picChg>
      </pc:sldChg>
      <pc:sldChg chg="addSp delSp modSp mod">
        <pc:chgData name="Gerald Dueck" userId="ce5112bc0a128d3a" providerId="LiveId" clId="{E19E3638-7C51-45EF-AA9B-DE43B6D9E2D8}" dt="2026-08-08T13:06:23.266" v="4" actId="1076"/>
        <pc:sldMkLst>
          <pc:docMk/>
          <pc:sldMk cId="0" sldId="260"/>
        </pc:sldMkLst>
        <pc:spChg chg="del">
          <ac:chgData name="Gerald Dueck" userId="ce5112bc0a128d3a" providerId="LiveId" clId="{E19E3638-7C51-45EF-AA9B-DE43B6D9E2D8}" dt="2026-08-08T13:06:13.300" v="2" actId="478"/>
          <ac:spMkLst>
            <pc:docMk/>
            <pc:sldMk cId="0" sldId="260"/>
            <ac:spMk id="5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8T13:06:23.266" v="4" actId="1076"/>
          <ac:picMkLst>
            <pc:docMk/>
            <pc:sldMk cId="0" sldId="260"/>
            <ac:picMk id="9" creationId="{98D88081-221C-A1D5-0763-47E0A9D06E0B}"/>
          </ac:picMkLst>
        </pc:picChg>
      </pc:sldChg>
      <pc:sldChg chg="addSp delSp modSp mod">
        <pc:chgData name="Gerald Dueck" userId="ce5112bc0a128d3a" providerId="LiveId" clId="{E19E3638-7C51-45EF-AA9B-DE43B6D9E2D8}" dt="2026-08-08T13:10:32.871" v="21" actId="14100"/>
        <pc:sldMkLst>
          <pc:docMk/>
          <pc:sldMk cId="0" sldId="261"/>
        </pc:sldMkLst>
        <pc:spChg chg="del">
          <ac:chgData name="Gerald Dueck" userId="ce5112bc0a128d3a" providerId="LiveId" clId="{E19E3638-7C51-45EF-AA9B-DE43B6D9E2D8}" dt="2026-08-08T13:07:26.756" v="10" actId="478"/>
          <ac:spMkLst>
            <pc:docMk/>
            <pc:sldMk cId="0" sldId="261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08T13:08:30.615" v="17" actId="14100"/>
          <ac:spMkLst>
            <pc:docMk/>
            <pc:sldMk cId="0" sldId="261"/>
            <ac:spMk id="6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8T13:10:32.871" v="21" actId="14100"/>
          <ac:picMkLst>
            <pc:docMk/>
            <pc:sldMk cId="0" sldId="261"/>
            <ac:picMk id="8" creationId="{5F63AE02-3D85-C171-C829-A1301C75039A}"/>
          </ac:picMkLst>
        </pc:picChg>
        <pc:picChg chg="add del mod">
          <ac:chgData name="Gerald Dueck" userId="ce5112bc0a128d3a" providerId="LiveId" clId="{E19E3638-7C51-45EF-AA9B-DE43B6D9E2D8}" dt="2026-08-08T13:10:25.382" v="20" actId="931"/>
          <ac:picMkLst>
            <pc:docMk/>
            <pc:sldMk cId="0" sldId="261"/>
            <ac:picMk id="10" creationId="{76F661F2-1EEA-D7E4-7BAF-82A32DA61DA7}"/>
          </ac:picMkLst>
        </pc:picChg>
      </pc:sldChg>
      <pc:sldChg chg="modSp mod">
        <pc:chgData name="Gerald Dueck" userId="ce5112bc0a128d3a" providerId="LiveId" clId="{E19E3638-7C51-45EF-AA9B-DE43B6D9E2D8}" dt="2026-08-08T13:11:40.772" v="24" actId="14100"/>
        <pc:sldMkLst>
          <pc:docMk/>
          <pc:sldMk cId="0" sldId="262"/>
        </pc:sldMkLst>
        <pc:graphicFrameChg chg="mod modGraphic">
          <ac:chgData name="Gerald Dueck" userId="ce5112bc0a128d3a" providerId="LiveId" clId="{E19E3638-7C51-45EF-AA9B-DE43B6D9E2D8}" dt="2026-08-08T13:11:40.772" v="24" actId="14100"/>
          <ac:graphicFrameMkLst>
            <pc:docMk/>
            <pc:sldMk cId="0" sldId="262"/>
            <ac:graphicFrameMk id="5" creationId="{00000000-0000-0000-0000-000000000000}"/>
          </ac:graphicFrameMkLst>
        </pc:graphicFrameChg>
      </pc:sldChg>
      <pc:sldChg chg="addSp delSp modSp mod">
        <pc:chgData name="Gerald Dueck" userId="ce5112bc0a128d3a" providerId="LiveId" clId="{E19E3638-7C51-45EF-AA9B-DE43B6D9E2D8}" dt="2026-08-08T13:13:20.259" v="44" actId="14100"/>
        <pc:sldMkLst>
          <pc:docMk/>
          <pc:sldMk cId="0" sldId="263"/>
        </pc:sldMkLst>
        <pc:spChg chg="del">
          <ac:chgData name="Gerald Dueck" userId="ce5112bc0a128d3a" providerId="LiveId" clId="{E19E3638-7C51-45EF-AA9B-DE43B6D9E2D8}" dt="2026-08-08T13:12:09.389" v="25" actId="478"/>
          <ac:spMkLst>
            <pc:docMk/>
            <pc:sldMk cId="0" sldId="263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08T13:13:20.259" v="44" actId="14100"/>
          <ac:spMkLst>
            <pc:docMk/>
            <pc:sldMk cId="0" sldId="263"/>
            <ac:spMk id="6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8T13:12:39.425" v="31" actId="1076"/>
          <ac:picMkLst>
            <pc:docMk/>
            <pc:sldMk cId="0" sldId="263"/>
            <ac:picMk id="8" creationId="{4E8FE8BD-BDCF-50B9-539C-493DE94486C8}"/>
          </ac:picMkLst>
        </pc:picChg>
      </pc:sldChg>
      <pc:sldChg chg="addSp delSp modSp mod">
        <pc:chgData name="Gerald Dueck" userId="ce5112bc0a128d3a" providerId="LiveId" clId="{E19E3638-7C51-45EF-AA9B-DE43B6D9E2D8}" dt="2026-08-08T13:14:17.554" v="48" actId="1076"/>
        <pc:sldMkLst>
          <pc:docMk/>
          <pc:sldMk cId="0" sldId="274"/>
        </pc:sldMkLst>
        <pc:spChg chg="del">
          <ac:chgData name="Gerald Dueck" userId="ce5112bc0a128d3a" providerId="LiveId" clId="{E19E3638-7C51-45EF-AA9B-DE43B6D9E2D8}" dt="2026-08-08T13:14:10.509" v="45" actId="478"/>
          <ac:spMkLst>
            <pc:docMk/>
            <pc:sldMk cId="0" sldId="274"/>
            <ac:spMk id="5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8T13:14:17.554" v="48" actId="1076"/>
          <ac:picMkLst>
            <pc:docMk/>
            <pc:sldMk cId="0" sldId="274"/>
            <ac:picMk id="8" creationId="{1A502157-C907-05E0-3551-32FAA2467C81}"/>
          </ac:picMkLst>
        </pc:picChg>
      </pc:sldChg>
      <pc:sldChg chg="addSp delSp modSp mod">
        <pc:chgData name="Gerald Dueck" userId="ce5112bc0a128d3a" providerId="LiveId" clId="{E19E3638-7C51-45EF-AA9B-DE43B6D9E2D8}" dt="2026-08-08T13:14:54.259" v="53" actId="1076"/>
        <pc:sldMkLst>
          <pc:docMk/>
          <pc:sldMk cId="0" sldId="278"/>
        </pc:sldMkLst>
        <pc:spChg chg="del">
          <ac:chgData name="Gerald Dueck" userId="ce5112bc0a128d3a" providerId="LiveId" clId="{E19E3638-7C51-45EF-AA9B-DE43B6D9E2D8}" dt="2026-08-08T13:14:41.031" v="49" actId="478"/>
          <ac:spMkLst>
            <pc:docMk/>
            <pc:sldMk cId="0" sldId="278"/>
            <ac:spMk id="5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8T13:14:54.259" v="53" actId="1076"/>
          <ac:picMkLst>
            <pc:docMk/>
            <pc:sldMk cId="0" sldId="278"/>
            <ac:picMk id="8" creationId="{88263591-F0A5-7A61-3D5B-48D8C65847F3}"/>
          </ac:picMkLst>
        </pc:picChg>
      </pc:sldChg>
      <pc:sldChg chg="addSp delSp modSp mod">
        <pc:chgData name="Gerald Dueck" userId="ce5112bc0a128d3a" providerId="LiveId" clId="{E19E3638-7C51-45EF-AA9B-DE43B6D9E2D8}" dt="2026-08-08T13:15:20.865" v="57" actId="1076"/>
        <pc:sldMkLst>
          <pc:docMk/>
          <pc:sldMk cId="0" sldId="281"/>
        </pc:sldMkLst>
        <pc:spChg chg="del">
          <ac:chgData name="Gerald Dueck" userId="ce5112bc0a128d3a" providerId="LiveId" clId="{E19E3638-7C51-45EF-AA9B-DE43B6D9E2D8}" dt="2026-08-08T13:15:12.600" v="54" actId="478"/>
          <ac:spMkLst>
            <pc:docMk/>
            <pc:sldMk cId="0" sldId="281"/>
            <ac:spMk id="5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8T13:15:20.865" v="57" actId="1076"/>
          <ac:picMkLst>
            <pc:docMk/>
            <pc:sldMk cId="0" sldId="281"/>
            <ac:picMk id="8" creationId="{D014512B-35D3-660C-8423-334CC884E8DE}"/>
          </ac:picMkLst>
        </pc:picChg>
      </pc:sldChg>
      <pc:sldChg chg="addSp delSp modSp mod">
        <pc:chgData name="Gerald Dueck" userId="ce5112bc0a128d3a" providerId="LiveId" clId="{E19E3638-7C51-45EF-AA9B-DE43B6D9E2D8}" dt="2026-08-08T13:15:51.513" v="61" actId="1076"/>
        <pc:sldMkLst>
          <pc:docMk/>
          <pc:sldMk cId="0" sldId="285"/>
        </pc:sldMkLst>
        <pc:spChg chg="del">
          <ac:chgData name="Gerald Dueck" userId="ce5112bc0a128d3a" providerId="LiveId" clId="{E19E3638-7C51-45EF-AA9B-DE43B6D9E2D8}" dt="2026-08-08T13:15:45.518" v="58" actId="478"/>
          <ac:spMkLst>
            <pc:docMk/>
            <pc:sldMk cId="0" sldId="285"/>
            <ac:spMk id="5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8T13:15:51.513" v="61" actId="1076"/>
          <ac:picMkLst>
            <pc:docMk/>
            <pc:sldMk cId="0" sldId="285"/>
            <ac:picMk id="8" creationId="{AA1D778E-90EA-A1A1-B2C4-ADB714DD5DE2}"/>
          </ac:picMkLst>
        </pc:picChg>
      </pc:sldChg>
      <pc:sldChg chg="addSp delSp modSp mod">
        <pc:chgData name="Gerald Dueck" userId="ce5112bc0a128d3a" providerId="LiveId" clId="{E19E3638-7C51-45EF-AA9B-DE43B6D9E2D8}" dt="2026-08-08T13:16:23.815" v="65" actId="14100"/>
        <pc:sldMkLst>
          <pc:docMk/>
          <pc:sldMk cId="0" sldId="288"/>
        </pc:sldMkLst>
        <pc:spChg chg="del">
          <ac:chgData name="Gerald Dueck" userId="ce5112bc0a128d3a" providerId="LiveId" clId="{E19E3638-7C51-45EF-AA9B-DE43B6D9E2D8}" dt="2026-08-08T13:16:03.043" v="62" actId="478"/>
          <ac:spMkLst>
            <pc:docMk/>
            <pc:sldMk cId="0" sldId="288"/>
            <ac:spMk id="5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8T13:16:23.815" v="65" actId="14100"/>
          <ac:picMkLst>
            <pc:docMk/>
            <pc:sldMk cId="0" sldId="288"/>
            <ac:picMk id="8" creationId="{5EDC56C4-C032-AEC6-2DDB-3BCBF0BE2828}"/>
          </ac:picMkLst>
        </pc:picChg>
      </pc:sldChg>
      <pc:sldChg chg="addSp delSp modSp mod">
        <pc:chgData name="Gerald Dueck" userId="ce5112bc0a128d3a" providerId="LiveId" clId="{E19E3638-7C51-45EF-AA9B-DE43B6D9E2D8}" dt="2026-08-08T13:16:55.058" v="71" actId="1076"/>
        <pc:sldMkLst>
          <pc:docMk/>
          <pc:sldMk cId="0" sldId="292"/>
        </pc:sldMkLst>
        <pc:spChg chg="del">
          <ac:chgData name="Gerald Dueck" userId="ce5112bc0a128d3a" providerId="LiveId" clId="{E19E3638-7C51-45EF-AA9B-DE43B6D9E2D8}" dt="2026-08-08T13:16:42.439" v="66" actId="478"/>
          <ac:spMkLst>
            <pc:docMk/>
            <pc:sldMk cId="0" sldId="292"/>
            <ac:spMk id="5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8T13:16:55.058" v="71" actId="1076"/>
          <ac:picMkLst>
            <pc:docMk/>
            <pc:sldMk cId="0" sldId="292"/>
            <ac:picMk id="8" creationId="{7813A91E-BA85-0A4F-7608-A419A539E958}"/>
          </ac:picMkLst>
        </pc:picChg>
      </pc:sldChg>
      <pc:sldChg chg="modSp mod">
        <pc:chgData name="Gerald Dueck" userId="ce5112bc0a128d3a" providerId="LiveId" clId="{E19E3638-7C51-45EF-AA9B-DE43B6D9E2D8}" dt="2026-08-08T13:17:13.318" v="72" actId="14100"/>
        <pc:sldMkLst>
          <pc:docMk/>
          <pc:sldMk cId="0" sldId="294"/>
        </pc:sldMkLst>
        <pc:spChg chg="mod">
          <ac:chgData name="Gerald Dueck" userId="ce5112bc0a128d3a" providerId="LiveId" clId="{E19E3638-7C51-45EF-AA9B-DE43B6D9E2D8}" dt="2026-08-08T13:17:13.318" v="72" actId="14100"/>
          <ac:spMkLst>
            <pc:docMk/>
            <pc:sldMk cId="0" sldId="294"/>
            <ac:spMk id="2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Steam Engine Development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22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Steam engines converted heat to mechanical power at scale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First practical large-scale heat-to-power conversion machine
• Powered mines, factories, railways, and ships
• Piston reciprocation converted to rotary motion via connecting rod and crank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Steam engines powered industrial development through controlled heat expansion.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Steam Cut-Off Event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22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Admission valve closes partway through stroke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Valve closes after piston travels portion of stroke
• No additional steam enters cylinder
• Marks beginning of expansive working
• Cut-off position is critical to engine economy and performance
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Expansion Event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22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Trapped steam continues pushing piston as pressure decreases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Steam expands as piston moves toward cylinder end
• Pressure and temperature decrease during expansion
• Steam continues exerting force and producing work
• Curved upper portion of indicator diagram shows expansion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Expanding steam performing work after admission stops is key to steam engine efficiency.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Exhaust Release Event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22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Remaining steam expelled near stroke end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Exhaust valve opens near stroke end
• Sudden pressure drop as steam released
• Reduces opposing pressure on piston return
• Steep drop appears on right side of indicator diagram
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Compression Event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22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Trapped steam compressed during return stroke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Exhaust valve closes before piston reaches end
• Small steam quantity remains in cylinder
• Compression raises pressure before fresh steam admitted
• Cushions piston motion and reduces mechanical shock
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Complete Piston Cycle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22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Five events form continuous cycle converting steam energy to work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Steam admission: pressure rises
• Cut-off: admission closes
• Expansion: pressure falls but work continues
• Release: exhaust opens
• Compression: trapped steam prepares for next cycle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Cut-off and expansion are particularly important for economy and efficiency.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Expansive Working Efficiency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22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Early cut-off improves economy by using more steam per piston stroke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High-pressure steam enters; admission closes early
• Trapped steam expands as piston moves to end
• More work extracted from same steam quantity
• Reduces fuel and water consumption
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Expansion Temperature Changes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22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Steam temperature decreases as pressure falls during expansion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Pressure decreases as steam expands
• Temperature drops as energy transferred to piston
• Process approaches adiabatic expansion ideally
• Little heat exchanged with surroundings during expansion
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Cylinder Heating and Cooling Inefficiency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22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Repeated temperature cycling of cylinder walls wastes energy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Hot admission steam heats cylinder walls
• Cooler expansion steam allows walls to cool
• Cycling repeats with each engine stroke
• Energy transferred into and out of metal rather than to work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FFDCDC"/>
          </a:solidFill>
        </p:spPr>
        <p:txBody>
          <a:bodyPr anchor="t"/>
          <a:lstStyle/>
          <a:p>
            <a:r>
              <a:rPr lang="en-US" sz="1800">
                <a:solidFill>
                  <a:srgbClr val="780000"/>
                </a:solidFill>
                <a:latin typeface="Aptos"/>
              </a:rPr>
              <a:t>Continuous cylinder heating and cooling is principal efficiency loss in simple steam engines.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Cut-Off Trade-Off Challenge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22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Early cut-off improves economy but reduces uniform turning effort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Early cut-off reduces steam consumption
• Falling pressure during expansion reduces uniform force
• Torque on crankshaft becomes less uniform
• Larger flywheel required to maintain steady speed
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Uniflow Engine Design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22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Steam flows in one direction to reduce temperature cycling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Inlet valves at cylinder ends; exhaust ports at center
• Steam enters hot ends, exhausts at cooler center
• Piston uncovers central exhaust ports near stroke end
• Temperature variations within cylinder reduced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A502157-C907-05E0-3551-32FAA2467C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650" y="1676400"/>
            <a:ext cx="4048125" cy="248602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Expansive Working Principle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22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Steam admission stops before piston stroke ends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Admission valve closes after piston travels 25-33% of stroke
• Trapped steam continues expanding and pushing piston
• Reduces steam consumption and fuel use
• More efficient than continuous steam admission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Expansive working extracts additional useful work from already-admitted steam.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Uniflow Engine Benefits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22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One-direction flow improves thermal efficiency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Cylinder ends remain relatively hot
• Central exhaust region remains relatively cool
• Temperature variations reduced
• Condensation losses decreased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Uniflow principle demonstrated significant efficiency improvements were still possible in late steam engine development.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Simple Engine Limitations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22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Single cylinder engine shows temperature range inefficiency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Steam admitted at high temperature and pressure
• Large temperature drop during expansion
• Large temperature range causes energy loss
• Repeated heating and cooling of cylinder walls
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Compound Engine Concept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22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Multiple cylinders divide expansion into stages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High-pressure steam expands in first cylinder
• Partially expanded steam passes to larger cylinder
• Additional expansion occurs in larger cylinder
• Process reduces cylinder temperature variations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Compounding obtains more work from steam and improves overall economy.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Cross-Compound Engine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22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High and low-pressure cylinders mounted side by side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Cylinders drive separate crank throws on common shaft
• Low-pressure cylinder larger than high-pressure
• Distributes turning effort around crankshaft
• Smoother operation than single-cylinder engine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8263591-F0A5-7A61-3D5B-48D8C65847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850" y="1551327"/>
            <a:ext cx="4610005" cy="4108027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Steam Path in Cross-Compound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22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Steam flows from boiler through cylinders to exhaust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Boiler supplies high-pressure steam
• High-pressure cylinder: initial expansion stage
• Low-pressure cylinder: continued expansion
• Exhaust: remaining steam released
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Triple-Expansion Engine Development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22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Three-stage expansion achieves greater economy than compound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Developed as boiler pressures increased in 19th century
• Steam passes through three progressively larger cylinders
• Each cylinder handles portion of total expansion
• Reduces temperature range further than two-stage expansion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Triple-expansion engines became preferred for marine applications.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Triple-Expansion Cylinder Sequence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22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Three cylinders handle sequential expansion stages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High-pressure cylinder: initial expansion
• Intermediate-pressure cylinder: secondary expansion
• Low-pressure cylinder: final expansion stage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014512B-35D3-660C-8423-334CC884E8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5450" y="2606040"/>
            <a:ext cx="4762500" cy="348615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Triple-Expansion Steam Path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22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Sequential steam flow through three cylinders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Boiler supplies high-pressure steam
• High-pressure cylinder: partial work extraction
• Intermediate-pressure cylinder: further expansion
• Low-pressure cylinder: final expansion stage
• Condenser or atmosphere: exhaust
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Triple-Expansion Cylinder Sizing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22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Each cylinder larger than previous due to volume increase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Steam expands as pressure drops
• Each successive cylinder must accommodate larger volume
• Low-pressure cylinder often several times larger than high-pressure
• Size proportionate to expansion ratio
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Triple-Expansion Efficiency Advantage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22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Three-stage expansion reduces condensation losses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Temperature range experienced by each cylinder reduced
• Decreased condensation within cylinders
• More useful work extracted before exhaust
• Improved fuel economy for long-distance service
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Steam Indicator Function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22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Indicator records cylinder pressure throughout piston cycle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Spring-loaded piston responds to pressure changes
• Pencil traces pressure against piston position
• Produces indicator diagram showing engine cycle events
• Enables diagnosis and optimization of engine performance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The indicator diagram transformed steam engine operation from guesswork into measurable engineering.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819BD64-1B43-DBCA-BBA9-C5A8E85D1F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850" y="330025"/>
            <a:ext cx="4572000" cy="466725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Tandem Compound Engine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22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High and low-pressure cylinders arranged in line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Cylinders mounted on same centerline
• Share common piston rod
• Both pistons drive same connecting rod and crankshaft
• More compact than cross-compound design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1D778E-90EA-A1A1-B2C4-ADB714DD5D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850" y="3124200"/>
            <a:ext cx="7610475" cy="3438525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Tandem Compound Advantages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22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Compact design with fewer moving parts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Combined force from both pistons reaches crankshaft
• Simplified mechanical arrangement
• Retains economic advantages of compounding
• Suitable for applications requiring compact layout
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Tandem Compound Applications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22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Widely used for stationary and portable engines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Stationary engines requiring compact layout
• Traction engines for agricultural use
• Portable steam engines
• Demonstrated adaptability of compound principle
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Vauclain Compound Engine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22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High and low-pressure cylinders mounted vertically for locomotives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Developed by Baldwin Locomotive Works
• Cylinders mounted above one another on locomotive sides
• Share common crosshead and single connecting rod
• Compact design suited to locomotive frame constraints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EDC56C4-C032-AEC6-2DDB-3BCBF0BE28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0180" y="3063239"/>
            <a:ext cx="5301969" cy="3594735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Vauclain Steam Path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22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Sequential expansion through stacked cylinders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Boiler supplies high-pressure steam
• Smaller high-pressure cylinder: partial expansion
• Larger low-pressure cylinder: continued expansion
• Exhaust: steam released
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Vauclain Compound Characteristics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22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Combines cross-compound and tandem advantages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Closely grouped cylinders for space efficiency
• Compact installation between frame rails
• Mechanically ingenious design
• Improved fuel economy for locomotives
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Quadruple-Expansion Engine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22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Four-stage expansion represents ultimate reciprocating steam engine development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Developed as boiler pressures continued increasing
• Expands steam through four cylinders
• Further reduces temperature range within each cylinder
• Represents most highly developed compound form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Quadruple-expansion engines achieved maximum efficiency but modest gains over triple-expansion.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Quadruple-Expansion Cylinder Stages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22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Four cylinders handle sequential expansion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High-pressure cylinder: initial expansion
• First intermediate-pressure cylinder: secondary stage
• Second intermediate-pressure cylinder: tertiary stage
• Low-pressure cylinder: final expansion stage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813A91E-BA85-0A4F-7608-A419A539E9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850" y="375219"/>
            <a:ext cx="3807063" cy="6482781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Quadruple-Expansion Steam Path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22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Sequential flow through four cylinders maximizes work extraction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Boiler: high-pressure steam source
• High-pressure cylinder: initial work extraction
• First intermediate cylinder: secondary expansion
• Second intermediate cylinder: tertiary expansion
• Low-pressure cylinder: final expansion stage
• Condenser: exhaust collection
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855853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 dirty="0">
                <a:solidFill>
                  <a:srgbClr val="1F497D"/>
                </a:solidFill>
                <a:latin typeface="Aptos Display"/>
              </a:rPr>
              <a:t>Quadruple-Expansion Example: Fleming &amp; Ferguson Engine</a:t>
            </a:r>
            <a:endParaRPr lang="en-US" sz="1100" dirty="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22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Practical example shows cylinder sizing for steam expansion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Boiler pressure: 200 psi
• Indicated horsepower: approximately 360
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Principal Cycle Events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22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Five sequential events occur in each piston cycle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Steam admission: pressure rises as valve opens
• Steam cut-off: admission valve closes partway through stroke
• Expansion: trapped steam expands as piston moves
• Exhaust release: remaining steam vented near stroke end
• Compression: trapped steam compressed during return stroke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These events reveal how pressure changes and energy is used during engine operation.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Quadruple-Expansion Efficiency Impact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22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Four-stage expansion minimizes temperature cycling losses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Temperature range within each cylinder further reduced
• Condensation losses minimized
• More complete use of boiler-supplied energy
• Modest efficiency gain over triple-expansion
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Quadruple-Expansion Marine Service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22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Pinnacle marine reciprocating engine design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Justified where fuel economy paramount
• Long-distance marine service applications
• Increased operating range and cargo capacity
• Reduced coal consumption for extended voyages
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Steam Engine Development Summary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22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History driven by improving steam expansion efficiency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From Aeolipile to refined uniflow engine
• Progressive learning to extract more work per steam pound
• Reduced fuel consumption and mechanical losses
• Underlying objective: convert maximum heat energy to work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Steam engine evolution represents systematic effort to extract more useful work from each pound of steam.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The Aeolipile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22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Early steam device demonstrating reaction force principle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Hollow sphere that rotates freely
• Steam escapes through bent nozzles
• Reaction force of escaping steam causes rotation
• Described by Hero of Alexandria in first century AD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Aeolipile demonstrated steam power concept but could not perform useful work.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8D88081-221C-A1D5-0763-47E0A9D06E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0017" y="342112"/>
            <a:ext cx="3024773" cy="458373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Double-Acting Simple Engine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22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Steam acts on both piston sides for continuous power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3986530" cy="27736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Steam produces power during outward and return strokes
• Smoother operation than single-acting engines
• Flywheel stores and releases energy for uniform speed
• Principal components: cylinder, piston, connecting rod, crankshaft, valve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F63AE02-3D85-C171-C829-A1301C7503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388" y="1524000"/>
            <a:ext cx="7287197" cy="473964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Power Stroke Frequency Comparison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22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Double-acting steam engine delivers more power strokes than combustion engines</a:t>
            </a:r>
            <a:endParaRPr lang="en-US" sz="1100"/>
          </a:p>
        </p:txBody>
      </p: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3272460"/>
              </p:ext>
            </p:extLst>
          </p:nvPr>
        </p:nvGraphicFramePr>
        <p:xfrm>
          <a:off x="3194050" y="1645920"/>
          <a:ext cx="5943600" cy="1170432"/>
        </p:xfrm>
        <a:graphic>
          <a:graphicData uri="http://schemas.openxmlformats.org/drawingml/2006/table">
            <a:tbl>
              <a:tblPr/>
              <a:tblGrid>
                <a:gridCol w="2971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 dirty="0">
                          <a:solidFill>
                            <a:srgbClr val="282828"/>
                          </a:solidFill>
                          <a:latin typeface="Aptos"/>
                        </a:rPr>
                        <a:t>Engine Type</a:t>
                      </a:r>
                      <a:endParaRPr lang="en-US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Power Strokes per Revolution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 dirty="0">
                          <a:solidFill>
                            <a:srgbClr val="282828"/>
                          </a:solidFill>
                          <a:latin typeface="Aptos"/>
                        </a:rPr>
                        <a:t>Four-stroke internal-combustion</a:t>
                      </a:r>
                      <a:endParaRPr lang="en-US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0.5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Two-stroke internal-combustion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1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Double-acting steam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 dirty="0">
                          <a:solidFill>
                            <a:srgbClr val="282828"/>
                          </a:solidFill>
                          <a:latin typeface="Aptos"/>
                        </a:rPr>
                        <a:t>2</a:t>
                      </a:r>
                      <a:endParaRPr lang="en-US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Frequent power strokes explain steam engine smoothness and reduce flywheel size requirements.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Indicator Diagram Visualization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22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Diagram shows pressure changes as piston moves through stroke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4519930" cy="2545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282828"/>
                </a:solidFill>
                <a:latin typeface="Aptos"/>
              </a:rPr>
              <a:t>Horizontal axis represents piston position in cylinder
Vertical axis represents steam pressure
Closed loop traces one complete piston cycle
Shape reveals engine operation efficiency and valve settings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E8FE8BD-BDCF-50B9-539C-493DE94486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8050" y="1380173"/>
            <a:ext cx="6728432" cy="519493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Steam Admission Event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22 Engine Types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Pressure rises rapidly when admission valve opens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Admission valve opens at stroke beginning
• High-pressure steam enters cylinder
• Pressure rises and exerts force on piston
• Appears as near-vertical rise on indicator diagram
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2270</Words>
  <Application>Microsoft Office PowerPoint</Application>
  <PresentationFormat>Custom</PresentationFormat>
  <Paragraphs>189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Aptos</vt:lpstr>
      <vt:lpstr>Aptos Body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Gerald Dueck</cp:lastModifiedBy>
  <cp:revision>1</cp:revision>
  <dcterms:created xsi:type="dcterms:W3CDTF">2006-08-16T00:00:00Z</dcterms:created>
  <dcterms:modified xsi:type="dcterms:W3CDTF">2026-08-08T13:17:22Z</dcterms:modified>
</cp:coreProperties>
</file>