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3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addSld modSld">
      <pc:chgData name="Gerald Dueck" userId="ce5112bc0a128d3a" providerId="LiveId" clId="{E19E3638-7C51-45EF-AA9B-DE43B6D9E2D8}" dt="2026-08-08T12:58:51.663" v="15" actId="14100"/>
      <pc:docMkLst>
        <pc:docMk/>
      </pc:docMkLst>
      <pc:sldChg chg="modSp mod">
        <pc:chgData name="Gerald Dueck" userId="ce5112bc0a128d3a" providerId="LiveId" clId="{E19E3638-7C51-45EF-AA9B-DE43B6D9E2D8}" dt="2026-08-08T12:58:51.663" v="15" actId="14100"/>
        <pc:sldMkLst>
          <pc:docMk/>
          <pc:sldMk cId="0" sldId="272"/>
        </pc:sldMkLst>
        <pc:graphicFrameChg chg="mod modGraphic">
          <ac:chgData name="Gerald Dueck" userId="ce5112bc0a128d3a" providerId="LiveId" clId="{E19E3638-7C51-45EF-AA9B-DE43B6D9E2D8}" dt="2026-08-08T12:58:51.663" v="15" actId="14100"/>
          <ac:graphicFrameMkLst>
            <pc:docMk/>
            <pc:sldMk cId="0" sldId="272"/>
            <ac:graphicFrameMk id="5" creationId="{00000000-0000-0000-0000-000000000000}"/>
          </ac:graphicFrameMkLst>
        </pc:graphicFrameChg>
      </pc:sldChg>
      <pc:sldChg chg="addSp delSp modSp add mod">
        <pc:chgData name="Gerald Dueck" userId="ce5112bc0a128d3a" providerId="LiveId" clId="{E19E3638-7C51-45EF-AA9B-DE43B6D9E2D8}" dt="2026-08-08T12:58:01.385" v="11" actId="1076"/>
        <pc:sldMkLst>
          <pc:docMk/>
          <pc:sldMk cId="1674500787" sldId="283"/>
        </pc:sldMkLst>
        <pc:spChg chg="mod">
          <ac:chgData name="Gerald Dueck" userId="ce5112bc0a128d3a" providerId="LiveId" clId="{E19E3638-7C51-45EF-AA9B-DE43B6D9E2D8}" dt="2026-08-08T12:57:31.894" v="7" actId="6549"/>
          <ac:spMkLst>
            <pc:docMk/>
            <pc:sldMk cId="1674500787" sldId="283"/>
            <ac:spMk id="4" creationId="{3B64AC3D-30E9-8DCB-8E8F-80D1ACD86669}"/>
          </ac:spMkLst>
        </pc:spChg>
        <pc:spChg chg="del">
          <ac:chgData name="Gerald Dueck" userId="ce5112bc0a128d3a" providerId="LiveId" clId="{E19E3638-7C51-45EF-AA9B-DE43B6D9E2D8}" dt="2026-08-08T12:56:56.830" v="3" actId="478"/>
          <ac:spMkLst>
            <pc:docMk/>
            <pc:sldMk cId="1674500787" sldId="283"/>
            <ac:spMk id="5" creationId="{0516FEF2-7816-98FA-1950-E82875911EE0}"/>
          </ac:spMkLst>
        </pc:spChg>
        <pc:spChg chg="del mod">
          <ac:chgData name="Gerald Dueck" userId="ce5112bc0a128d3a" providerId="LiveId" clId="{E19E3638-7C51-45EF-AA9B-DE43B6D9E2D8}" dt="2026-08-08T12:56:53.583" v="2" actId="478"/>
          <ac:spMkLst>
            <pc:docMk/>
            <pc:sldMk cId="1674500787" sldId="283"/>
            <ac:spMk id="6" creationId="{E08F888E-AF1A-8DE9-2A00-F8F2410CD403}"/>
          </ac:spMkLst>
        </pc:spChg>
        <pc:spChg chg="del mod">
          <ac:chgData name="Gerald Dueck" userId="ce5112bc0a128d3a" providerId="LiveId" clId="{E19E3638-7C51-45EF-AA9B-DE43B6D9E2D8}" dt="2026-08-08T12:57:03.421" v="5" actId="478"/>
          <ac:spMkLst>
            <pc:docMk/>
            <pc:sldMk cId="1674500787" sldId="283"/>
            <ac:spMk id="7" creationId="{6F4C1499-3B22-0B3B-2D09-29C86E03ADF3}"/>
          </ac:spMkLst>
        </pc:spChg>
        <pc:picChg chg="add mod">
          <ac:chgData name="Gerald Dueck" userId="ce5112bc0a128d3a" providerId="LiveId" clId="{E19E3638-7C51-45EF-AA9B-DE43B6D9E2D8}" dt="2026-08-08T12:58:01.385" v="11" actId="1076"/>
          <ac:picMkLst>
            <pc:docMk/>
            <pc:sldMk cId="1674500787" sldId="283"/>
            <ac:picMk id="9" creationId="{72F5DFA9-6AD1-871C-123B-B67469D77B8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MTRs and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Material Test Reports prove material; CRNs prove design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MTR: Demonstrates material acceptability
• CRN: Demonstrates design acceptability
• Both may be required before component installation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An MTR and a CRN answer different compliance questions and serve complementary purposes.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a CRN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links component design to regulatory registration records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Does not provide material properties
• Does not provide operating pressures
• Acts as reference to registration records maintained by regulatory authority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CRN does not replace
• MTRs
• Pressure ratings
• Nameplate information
• Code markings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CRN supplements but does not replace Material Test Reports and other component documentation.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Care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Pipefitters verify correct components during installation and inspection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Does this component require a CRN?
• Is a CRN present?
• Does the documentation match the component?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Understanding CRNs helps avoid delays during inspection and certification.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Misconception about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proves design acceptance, not component condition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CRN demonstrates design reviewed and accepted
• Component condition must be verified by inspection, testing, and maintenance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 valve with valid CRN may still be
• Worn
• Damaged
• Improperly installed
• Unsuitable for the intended service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A CRN demonstrates acceptance of the design, not the condition of the individual component.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Registration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issued for family of designs, not individual components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949440" y="1645920"/>
            <a:ext cx="4572000" cy="3291840"/>
          </a:xfrm>
          <a:prstGeom prst="roundRect">
            <a:avLst/>
          </a:prstGeom>
          <a:solidFill>
            <a:srgbClr val="E6E6E6"/>
          </a:solidFill>
        </p:spPr>
        <p:txBody>
          <a:bodyPr anchor="t"/>
          <a:lstStyle/>
          <a:p>
            <a:r>
              <a:rPr lang="en-US" sz="1800">
                <a:solidFill>
                  <a:srgbClr val="404040"/>
                </a:solidFill>
                <a:latin typeface="Aptos"/>
              </a:rPr>
              <a:t>Figure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Manufacturer
• Applicable design standard
• Types of valves covered
• Materials of construction
• Pressure ratings
• Size ranges
• Manufacturer model numbers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CRN registration applies to a variety of component configurations within approved scope.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41617-64F6-13EB-C966-5925D684A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3B05A2C-4802-D6F1-08D9-3953551559EB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Registration Example</a:t>
            </a:r>
            <a:endParaRPr lang="en-US" sz="110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35F4D73-8E32-CC61-1965-776B6537EF97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64AC3D-30E9-8DCB-8E8F-80D1ACD86669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CRN issued for family of designs</a:t>
            </a:r>
            <a:endParaRPr lang="en-US" sz="1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F5DFA9-6AD1-871C-123B-B67469D77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463040"/>
            <a:ext cx="10356850" cy="504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00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CRN Registration Covers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applies to design configurations within approved scope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Several sizes
• Multiple pressure ratings
• Different end connections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All configurations falling within approved scope are covered by same registration.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CRN Registration Does Not Cover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does not verify material, condition, or installation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Prove the material composition
• Replace the MTR
• Verify the condition of a valve
• Guarantee proper installation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Material certification, inspection, testing, and maintenance address matters outside CRN scope.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MTR and CRN Relationship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MTR proves material; CRN proves design for service acceptability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MTR: Proves the material
• CRN: Proves the design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Both MTR and CRN may be required to demonstrate pressure-retaining component acceptability.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Province and Territory Suffix Codes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suffix identifies jurisdictions accepting the design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154873"/>
              </p:ext>
            </p:extLst>
          </p:nvPr>
        </p:nvGraphicFramePr>
        <p:xfrm>
          <a:off x="3651250" y="1645920"/>
          <a:ext cx="4038600" cy="4096512"/>
        </p:xfrm>
        <a:graphic>
          <a:graphicData uri="http://schemas.openxmlformats.org/drawingml/2006/table">
            <a:tbl>
              <a:tblPr/>
              <a:tblGrid>
                <a:gridCol w="712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5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Code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Province or Territory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British Columbia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Alberta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3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Saskatchewan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Manitoba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Ontario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Quebec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New Brunswick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Nova Scotia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Prince Edward Island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Newfoundland and Labrador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Nunavut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Northwest Territories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Yukon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CRN Suffix Examples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suffix order indicates registration history and jurisdiction acceptance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4321.5: First registered in Ontario
• 4321.52: First registered in Ontario, subsequently accepted in Alberta
• 4321.15: First registered in British Columbia, later accepted in Ontario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First jurisdiction shown is the original registering authority; suffix order indicates registration history.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Is a CRN?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stands for Canadian Registration Number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CRN: Issued after pressure-retaining design reviewed and accepted by applicable regulatory authority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19456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Valves
• Fittings
• Pressure vessels
• Boilers
• Heat exchangers
• Pressure piping components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component requiring registration may not be legally installable without an appropriate CRN.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Canada-Wide Acceptance Indicator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Letter C indicates design accepted in all Canadian jurisdictions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Example: 0C12877.5C
• C indicates design accepted in all Canadian jurisdictions
• Abbreviation used instead of listing every province and territory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Canada-wide acceptance (C suffix) streamlines CRN notation for multi-jurisdiction designs.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Crane Registration CRN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Crane valve CRN 0C12877.5 shows Ontario first registration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0C12877.5: .5 indicates Ontario was first jurisdiction to register the design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19456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Upon Canada-wide acceptance, CRN shown as 0C12877.5C
• C suffix indicates Canada-wide acceptance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Suffix Significance for Pipefitters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Suffix interpretation determines registration jurisdiction and scope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Where the design was first registered
• Whether the design has been accepted in multiple jurisdictions
• Whether the design has Canada-wide acceptance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CRN suffix analysis is important when purchasing equipment for installation in different provinces or territories.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Boilers and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Heritage boilers often require unique individual CRN registration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Modern valves and fittings: CRN applies to entire product family
• Historical boilers: Built as individual machines with unique histories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Heritage boiler considerations
• Modified over operating lives
• Repaired using various methods
• Constructed before modern design standards
• Each may require unique registration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 CRN and MAWP Relationship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for historical boiler closely tied to Maximum Allowable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MAWP established through
• Inspection
• Non-destructive examination (NDE)
• Thickness measurements
• Engineering calculations
• Applicable code requirements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As heritage boilers age, inspection may reveal condition changes affecting MAWP and registration.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MAWP Reassessment for Historical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Periodic inspection may require MAWP recalculation and registration updates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Corrosion, wastage, repairs affect boiler strength
• NBIC requires periodic re-evaluation of historical boilers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MAWP reduction requires
• Change in registered maximum allowable operating pressure
• Revision of safety-valve settings
• Updates to inspection records
• Changes to registration documentation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 CRN vs. Modern Components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Historical boiler CRN evolves through ongoing inspection and evaluation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Modern valves and fittings
• CRN is primarily design-registration document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Historical boilers
• CRN part of ongoing inspection and engineering evaluation
• CRN may evolve as new inspection information available
• CRN updated as boiler's allowable operating pressure reassessed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Documentation Consistency for Historical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ratings, settings, and CRN must remain consistent with MAWP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Pressure ratings
• Safety-valve settings
• Inspection certificates
• CRN records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All documentation must remain consistent with the boiler's current MAWP.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CRN Purpose and Role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proves design acceptance; MTR proves material acceptability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Canadian Registration Number demonstrates that a pressure-retaining component design has been reviewed and accepted by applicable regulatory authority, complementing Material Test Report certification for compliance and pressure equipment safety.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CRNs Exist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equipment failure consequences drive regulatory design review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Serious injury
• Property damage
• Loss of production
• Environmental damage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CRNs verify that pressure-containing designs meet code and standard requirements before service.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Distinguishing MTRs and CRNs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MTRs and CRNs answer different compliance questions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877824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Question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Document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Is the material acceptable?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MTR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Is the design acceptable?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CRN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2660904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 valve may have both a valid MTR for material and a valid CRN for design
• Both forms of documentation may be required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Typical CRN Format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CRNs contain registration number and jurisdiction identifiers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Example: 0C12345.5C
• Example: 0F56789.2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Registration number
• One or more jurisdiction identifiers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CRN Physical Locations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CRNs appear on components and supporting documentation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Nameplate
• Casting
• Stamping
• Manufacturer's data report
• Product documentation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Examples
• Pressure vessels
• Safety valves
• Fittings
• Strainers
• Heat exchangers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Both physical markings and supporting documentation should be reviewed during component inspection.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Components with CRNs: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operators commonly encounter CRNs on valve designs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valves
• Pressure reducing valves
• Control valves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Components with CRNs: Fittings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commonly carry CRN registration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Forged steel fittings
• Specialized branch fittings
• Strainers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Components with CRNs: Pressure Vessels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21 Canadian Registration Numbers (CRNs)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vessels regularly require CRN documentation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Air receivers
• Steam separators
• Heat exchangers
• Boiler components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1683</Words>
  <Application>Microsoft Office PowerPoint</Application>
  <PresentationFormat>Custom</PresentationFormat>
  <Paragraphs>170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2026-08-08T12:58:59Z</dcterms:modified>
</cp:coreProperties>
</file>