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Approach &amp; Situational Awareness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Verify engine condition and site safety before inspection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Engine shows no pressure on gauge and no warmth at fittings
• Engine is on stable ground with brakes set or wheels chocked
• Surroundings are clear of loose tools, fuel containers, and bystanders
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Pre‑Light‑Off Final Checks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Complete final verification before lighting the fire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level is at proper starting height
• All lubrication points are serviced
• Cylinder cocks, throttle, and blower are in correct starting positions
• Firebox and ashpan are clear
• No loose tools on footplate or running boards
• Operator has PPE: gloves, eye protection, hearing protection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p>
            <a:r>
              <a:rPr lang="en-US" sz="1800">
                <a:solidFill>
                  <a:srgbClr val="145014"/>
                </a:solidFill>
                <a:latin typeface="Aptos"/>
              </a:rPr>
              <a:t>Engine is ready for light‑off when all checklist items are complete.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Boiler Exterior &amp; Shell Inspection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Examine boiler barrel, firebox, and smokebox for damage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Cracks, bulges, fresh rust streaks, or weeping seams
• Loose or missing stays, rivets, or fasteners
• Smokebox door fit and hinge condition
• Stack is clear of obstructions
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Water Level &amp; Feedwater System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Confirm gauge glass function and water feed mechanisms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Gauge glass is intact with valves open and drains functional
• Blow down gauge glass: water level responds and top/bottom cocks are clear
• Try cocks provide correct water/steam response
• Injector overflow pipe is clear and water supply valve moves freely
• Mechanical or crosshead pump moves freely
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Fittings &amp; Valves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Verify safety valve, throttle, and steam control mechanisms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 easing lever moves freely
• Blowdown valve is closed with sound threads
• Throttle has full travel and smooth operation
• Whistle valve, blower valve, and cylinder cocks move freely
• Pressure gauge glass is unbroken with pointer at zero
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Lubrication — Before Any Motion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Service all oil systems and lubrication points before engine starts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Displacement lubricators filled with correct cylinder oil
• Mechanical lubricators checked for oil level, ratchet/pawl engagement, and free rotation
</a:t>
            </a:r>
          </a:p>
        </p:txBody>
      </p:sp>
      <p:sp>
        <p:nvSpPr>
          <p:cNvPr name="AutoShape 6" id="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Oil all motion points
• Crossheads, slide bars, valve gear joints
• Eccentrics, crank pins, main bearings
• All drip cups and wicks inspected for proper feed
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Motion Work &amp; Running Gear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Inspect and test mechanical linkages and running components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Flywheel turned slightly by hand to detect binding, resistance, or loose components
• Connecting rods, valve rods, eccentric straps, steering gear examined
• Differential and final drive inspected
• Wheel hubs and axle bearings checked for oil and tightness
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Firebox, Grate &amp; Ashpan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Clear firebox and ashpan to prepare for combustion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Grate is in good condition with no clinker buildup or foreign objects
• Ashpan is empty with no smoldering material
• Ashpan damper moves freely
• Fusible plug is present and not weeping
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Draft Path &amp; Tubes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Clear smokebox and boiler tubes of soot and debris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Smokebox is not packed with soot or ash
• All tubes are clear of soot and obstructions using appropriate brushes
• Blower ring is free from blockage
• Damper and ashpan air controls operate smoothly
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500" b="true" i="false">
                <a:solidFill>
                  <a:srgbClr val="1F497D"/>
                </a:solidFill>
                <a:latin typeface="Aptos Display"/>
              </a:rPr>
              <a:t>Fuel &amp; Water Readiness</a:t>
            </a:r>
            <a:endParaRPr lang="en-US" sz="1100"/>
          </a:p>
        </p:txBody>
      </p:sp>
      <p:sp>
        <p:nvSpPr>
          <p:cNvPr name="TextBox 3" id="3"/>
          <p:cNvSpPr txBox="true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1050" b="false" i="true">
                <a:solidFill>
                  <a:srgbClr val="000000"/>
                </a:solidFill>
                <a:latin typeface="Aptos"/>
              </a:rPr>
              <a:t>Steam School Notes | Chapter 24 Cold Walk‑Up Checklist</a:t>
            </a:r>
            <a:endParaRPr lang="en-US" sz="1100"/>
          </a:p>
        </p:txBody>
      </p:sp>
      <p:sp>
        <p:nvSpPr>
          <p:cNvPr name="TextBox 4" id="4"/>
          <p:cNvSpPr txBox="true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anchor="t" rtlCol="false"/>
          <a:lstStyle/>
          <a:p>
            <a:pPr algn="l">
              <a:defRPr/>
            </a:pPr>
            <a:r>
              <a:rPr lang="en-CA"/>
              <a:t/>
            </a:r>
            <a:r>
              <a:rPr lang="en-US" sz="2200" b="true" i="false">
                <a:solidFill>
                  <a:srgbClr val="1F497D"/>
                </a:solidFill>
                <a:latin typeface="Aptos Body"/>
              </a:rPr>
              <a:t>Confirm adequate fuel and water supplies are available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supply is adequate for raising steam and operating period
• Fuel (coal or wood) is staged safely and adequate
• Fire tools are present and in good condition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