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FBB1D3-44D2-47F5-A275-00830B3DFD52}" v="1" dt="2026-08-07T18:11:24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52" y="11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redo custSel modSld">
      <pc:chgData name="Gerald Dueck" userId="ce5112bc0a128d3a" providerId="LiveId" clId="{E19E3638-7C51-45EF-AA9B-DE43B6D9E2D8}" dt="2026-08-07T18:12:48.670" v="24" actId="14100"/>
      <pc:docMkLst>
        <pc:docMk/>
      </pc:docMkLst>
      <pc:sldChg chg="addSp delSp modSp mod">
        <pc:chgData name="Gerald Dueck" userId="ce5112bc0a128d3a" providerId="LiveId" clId="{E19E3638-7C51-45EF-AA9B-DE43B6D9E2D8}" dt="2026-08-07T18:10:24.634" v="3" actId="14100"/>
        <pc:sldMkLst>
          <pc:docMk/>
          <pc:sldMk cId="0" sldId="258"/>
        </pc:sldMkLst>
        <pc:spChg chg="del">
          <ac:chgData name="Gerald Dueck" userId="ce5112bc0a128d3a" providerId="LiveId" clId="{E19E3638-7C51-45EF-AA9B-DE43B6D9E2D8}" dt="2026-08-07T18:10:10.085" v="0" actId="478"/>
          <ac:spMkLst>
            <pc:docMk/>
            <pc:sldMk cId="0" sldId="258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7T18:10:24.634" v="3" actId="14100"/>
          <ac:spMkLst>
            <pc:docMk/>
            <pc:sldMk cId="0" sldId="258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18:10:17.567" v="2" actId="1076"/>
          <ac:picMkLst>
            <pc:docMk/>
            <pc:sldMk cId="0" sldId="258"/>
            <ac:picMk id="8" creationId="{4E9A56D2-C3E3-9919-9F6C-C0D2F40BE190}"/>
          </ac:picMkLst>
        </pc:picChg>
      </pc:sldChg>
      <pc:sldChg chg="addSp delSp modSp mod">
        <pc:chgData name="Gerald Dueck" userId="ce5112bc0a128d3a" providerId="LiveId" clId="{E19E3638-7C51-45EF-AA9B-DE43B6D9E2D8}" dt="2026-08-07T18:12:40.053" v="23" actId="14100"/>
        <pc:sldMkLst>
          <pc:docMk/>
          <pc:sldMk cId="0" sldId="259"/>
        </pc:sldMkLst>
        <pc:spChg chg="del">
          <ac:chgData name="Gerald Dueck" userId="ce5112bc0a128d3a" providerId="LiveId" clId="{E19E3638-7C51-45EF-AA9B-DE43B6D9E2D8}" dt="2026-08-07T18:10:42.298" v="4" actId="478"/>
          <ac:spMkLst>
            <pc:docMk/>
            <pc:sldMk cId="0" sldId="259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7T18:12:40.053" v="23" actId="14100"/>
          <ac:spMkLst>
            <pc:docMk/>
            <pc:sldMk cId="0" sldId="259"/>
            <ac:spMk id="6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7T18:10:47.222" v="6" actId="1076"/>
          <ac:picMkLst>
            <pc:docMk/>
            <pc:sldMk cId="0" sldId="259"/>
            <ac:picMk id="8" creationId="{0646011B-5924-6593-B958-7F60B3E4ED76}"/>
          </ac:picMkLst>
        </pc:picChg>
      </pc:sldChg>
      <pc:sldChg chg="addSp delSp modSp mod">
        <pc:chgData name="Gerald Dueck" userId="ce5112bc0a128d3a" providerId="LiveId" clId="{E19E3638-7C51-45EF-AA9B-DE43B6D9E2D8}" dt="2026-08-07T18:12:48.670" v="24" actId="14100"/>
        <pc:sldMkLst>
          <pc:docMk/>
          <pc:sldMk cId="0" sldId="264"/>
        </pc:sldMkLst>
        <pc:spChg chg="del">
          <ac:chgData name="Gerald Dueck" userId="ce5112bc0a128d3a" providerId="LiveId" clId="{E19E3638-7C51-45EF-AA9B-DE43B6D9E2D8}" dt="2026-08-07T18:11:21.072" v="7" actId="478"/>
          <ac:spMkLst>
            <pc:docMk/>
            <pc:sldMk cId="0" sldId="264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7T18:12:48.670" v="24" actId="14100"/>
          <ac:spMkLst>
            <pc:docMk/>
            <pc:sldMk cId="0" sldId="264"/>
            <ac:spMk id="6" creationId="{00000000-0000-0000-0000-000000000000}"/>
          </ac:spMkLst>
        </pc:spChg>
        <pc:spChg chg="add del mod">
          <ac:chgData name="Gerald Dueck" userId="ce5112bc0a128d3a" providerId="LiveId" clId="{E19E3638-7C51-45EF-AA9B-DE43B6D9E2D8}" dt="2026-08-07T18:11:28.752" v="11"/>
          <ac:spMkLst>
            <pc:docMk/>
            <pc:sldMk cId="0" sldId="264"/>
            <ac:spMk id="9" creationId="{36FFCBCA-C6C7-3FBF-4F8C-3AF6F7B482D7}"/>
          </ac:spMkLst>
        </pc:spChg>
        <pc:picChg chg="add">
          <ac:chgData name="Gerald Dueck" userId="ce5112bc0a128d3a" providerId="LiveId" clId="{E19E3638-7C51-45EF-AA9B-DE43B6D9E2D8}" dt="2026-08-07T18:11:21.935" v="8" actId="22"/>
          <ac:picMkLst>
            <pc:docMk/>
            <pc:sldMk cId="0" sldId="264"/>
            <ac:picMk id="8" creationId="{F81B21DB-C6A7-547B-D4B9-2708E3239E64}"/>
          </ac:picMkLst>
        </pc:picChg>
      </pc:sldChg>
      <pc:sldChg chg="addSp delSp modSp mod">
        <pc:chgData name="Gerald Dueck" userId="ce5112bc0a128d3a" providerId="LiveId" clId="{E19E3638-7C51-45EF-AA9B-DE43B6D9E2D8}" dt="2026-08-07T18:11:57.207" v="14" actId="14100"/>
        <pc:sldMkLst>
          <pc:docMk/>
          <pc:sldMk cId="0" sldId="275"/>
        </pc:sldMkLst>
        <pc:spChg chg="del">
          <ac:chgData name="Gerald Dueck" userId="ce5112bc0a128d3a" providerId="LiveId" clId="{E19E3638-7C51-45EF-AA9B-DE43B6D9E2D8}" dt="2026-08-07T18:11:50.116" v="12" actId="478"/>
          <ac:spMkLst>
            <pc:docMk/>
            <pc:sldMk cId="0" sldId="275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7T18:11:57.207" v="14" actId="14100"/>
          <ac:spMkLst>
            <pc:docMk/>
            <pc:sldMk cId="0" sldId="275"/>
            <ac:spMk id="6" creationId="{00000000-0000-0000-0000-000000000000}"/>
          </ac:spMkLst>
        </pc:spChg>
        <pc:picChg chg="add">
          <ac:chgData name="Gerald Dueck" userId="ce5112bc0a128d3a" providerId="LiveId" clId="{E19E3638-7C51-45EF-AA9B-DE43B6D9E2D8}" dt="2026-08-07T18:11:51.009" v="13" actId="22"/>
          <ac:picMkLst>
            <pc:docMk/>
            <pc:sldMk cId="0" sldId="275"/>
            <ac:picMk id="8" creationId="{A984C293-6D90-89CB-3ECE-95AF283F7EE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Distribution in Boilers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acts perpendicular to surfaces in all directions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Water and steam under pressure exert force equally in all directions
• Force acts perpendicular to surface regardless of shape
• Understanding force distribution is key to boiler strength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Ductile Material Behavior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Ductile materials deform visibly before breaking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Necked shape on failed specimen indicates ductile material
• Visible warning through significant deformation before fracture
• Brittle materials show little or no necking before fracture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Boiler shells behave like ductile materials, deforming before rupture.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Design Principle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Keep working stresses well below yield point for safe operation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Metal first yields and deforms under excessive pressure
• Rupture occurs at higher stress beyond yield
• Design prevents rupture and keeps stresses below yield point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Stress and Strain Definitions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Stress causes material deformation producing strain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Stress: force acting on material
• Strain: material deformation caused by stress
• Elasticity: deformation is completely recoverable when load is removed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Stress-Strain Curve Regions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Material behavior exhibits three distinct stress-strain regions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Elastic region: low stresses, completely recoverable deformation
• Yield point: material reaches yield strength and begins permanent deformation
• Plastic deformation: material continues to deform until fracture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Safe operation must remain well within the elastic region.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Yield and Tensile Strength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Yield strength is approximately half the tensile strength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Yield strength: stress at which permanent deformation begins
• Ultimate tensile strength: stress at which material fractures
• For boiler materials: yield strength ≈ 0.5 × tensile strength
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Factor of Safety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Safety factor provides margin between working and failure stress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Boilers never operated near tensile strength limit
• Factor of safety (F) reduces burst pressure to safe working level
• Maximum Allowable Working Pressure: P_MAWP = P_B / F
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MAWP Formula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Maximum allowable working pressure accounts for material strength and geometry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P_MAWP = (2·T·σ_t) / (F·D)
• Pressure depends on thickness (T), tensile strength (σ_t), factor of safety (F), and diameter (D)
• Longer cylinders do not affect safe working pressure
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Factor of Four Example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Example boiler with F=4 has 250 psi maximum working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Given: D = 30 in, T = 0.250 in, σ_t = 60,000 lb/in², F = 4
• P_MAWP = (2 × 0.250 × 60,000) / (4 × 30)
• P_MAWP = 30,000 / 120 = 250 psi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Boiler bursting at 1000 psi operates safely at 250 psi with factor of safety of four.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Factor Relates to Yield Strength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Factor of four limits working stress well below yield point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Factor of four working stress = σ_t / 4
• Since yield ≈ σ_t / 2, working stress ≈ half the yield strength
• Operation remains in lower half of elastic range
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Margin for Operational Uncertainties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Safety factor provides buffer for real-world variations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Pressure fluctuations
• Material variations
• Corrosion and wear
• Manufacturing tolerances
• Minor stress concentrations
• Uncertainties in operation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Boiler operates with metal returning to original shape when load is removed.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Curved and Flat Surfaces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Cylindrical shells carry pressure more efficiently than flat plates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Curved surfaces: Round shape carries load efficiently as tension
• Flat surfaces: Pressure causes bending and bulging; bending stresses increase rapidly with size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Most boilers use curved cylindrical shapes because they resist pressure efficiently.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Stress-Strain Curve Graph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Stress-strain curve shows material response from elastic to fracture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490093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Key Features
• Ultimate strength
• Yield strength
• Fracture point
• Strain hardening region
• Necking region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84C293-6D90-89CB-3ECE-95AF283F7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450" y="1453515"/>
            <a:ext cx="5040351" cy="512956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Engineering Stress Definition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Engineering stress uses original cross-sectional area in calculation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Engineering stress: s = F / A₀
• A₀: original cross-sectional area of specimen
• Formula assumes constant area during deformation
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True Stress and Strain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True stress accounts for decreasing area during deformation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Specimen width and thickness decrease during stretching
• Actual stress is greater than engineering stress
• True stress: σ = s·(1+e)
• True strain: ε = ln(1+e), where e is engineering strain
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Engineering vs True Stress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Engineering stress convenient for calculation; true stress represents actual state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Engineering stress: requires only original specimen dimensions
• True stress: better represents actual material state during deformation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For boiler design, allowable stress kept far below tensile strength and fracture.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Factor of Safety in Boiler Design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Safety factor of four places operation safely in elastic region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Allowable working stress kept far below ultimate tensile strength and fracture
• Factor of four ensures material returns to original shape under load
• Design operates safely within elastic region
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MAWP Design Implications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Larger diameter requires trade-offs in thickness, material, or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MAWP Formula
• P_MAWP = (2·T·σ_t) / (F·D)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For Larger Diameter, Choose One:
• Thicker shell
• Stronger material
• Lower working pressure
• Smaller factor of safety (if approved by code)
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Shell Thickness Effect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Increasing shell thickness directly increases safe working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Safe working pressure increases in direct proportion with thickness
• Inverse relationship with diameter
• Fundamental principle of boiler and pressure-vessel design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Shell thickness directly proportional to safe working pressure.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Boilers Don't Fly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Internal pressure creates balanced separating forces on cylinder halves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764413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Pressure inside pushes upward on one half, downward on the other
• Total separating force equals pressure multiplied by projected area
• Upper and lower forces must match or boiler would rise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9A56D2-C3E3-9919-9F6C-C0D2F40BE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70" y="2813634"/>
            <a:ext cx="10585450" cy="35763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Cylinder Half Forces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distribution along curved and flattened cylinder surfaces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19"/>
            <a:ext cx="6400800" cy="2100377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Circular cross-section: pressure forces balanced along semicircular arcs
• Partially flattened: lower arc ADC has less length and volume than circular arc
• Completely flattened: lower surface collapses to line with zero volume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46011B-5924-6593-B958-7F60B3E4E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495" y="1560658"/>
            <a:ext cx="4192859" cy="218563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Shell Tension at Seam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Material along seam experiences equal opposite forces in tension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Upper and lower forces on cylinder halves must match
• Material at seam line experiences two equal opposite forces
• Resisting area equals shell thickness multiplied by cylinder length on each side: 2LT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Worked Example: Bursting Pressure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Calculate bursting pressure for a cylindrical shell under internal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Cylinder diameter D = 30 in, length L = 96 in, pressure P = 100 lb/in²
• Total upward force: P_D = 30 × 96 × 100 = 288,000 lb
• Shell thickness T = 0.250 in
• Seam area: A_s = 2 × 96 × 0.250 = 48 in²
• Force on seam: 288,000 ÷ 48 = 6,000 lb/in²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Bursting Pressure Formula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Shell bursts when seam stress equals material tensile strength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Bursting condition: (D·L·P_b) / (2·L·T) = σ_t
• Simplified formula: P_b = (2·T·σ_t) / D
• Bursting pressure independent of cylinder length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Bursting pressure depends only on shell thickness and diameter, not length.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Bursting Pressure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Example calculation shows 1000 psi bursting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Given: D = 30 in, T = 0.250 in, σ_t = 60,000 lb/in²
• P_b = (2 × 0.250 × 60,000) / 30
• P_b = 30,000 / 30 = 1,000 psi
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Tensile Failure of a Bolt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Bolt behavior under tension shows three failure stages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630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Elastic stretching: material returns to original shape if load removed
• Yield point: permanent deformation begins with necking
• Ultimate failure: stress increases as neck narrows until fracture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1B21DB-C6A7-547B-D4B9-2708E3239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1570" y="1349483"/>
            <a:ext cx="3836020" cy="47838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1701</Words>
  <Application>Microsoft Office PowerPoint</Application>
  <PresentationFormat>Custom</PresentationFormat>
  <Paragraphs>113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2026-08-07T18:12:52Z</dcterms:modified>
</cp:coreProperties>
</file>