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7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modSld">
      <pc:chgData name="Gerald Dueck" userId="ce5112bc0a128d3a" providerId="LiveId" clId="{E19E3638-7C51-45EF-AA9B-DE43B6D9E2D8}" dt="2026-08-06T20:04:06.865" v="23" actId="20577"/>
      <pc:docMkLst>
        <pc:docMk/>
      </pc:docMkLst>
      <pc:sldChg chg="modSp mod">
        <pc:chgData name="Gerald Dueck" userId="ce5112bc0a128d3a" providerId="LiveId" clId="{E19E3638-7C51-45EF-AA9B-DE43B6D9E2D8}" dt="2026-08-06T20:04:06.865" v="23" actId="20577"/>
        <pc:sldMkLst>
          <pc:docMk/>
          <pc:sldMk cId="0" sldId="256"/>
        </pc:sldMkLst>
        <pc:spChg chg="mod">
          <ac:chgData name="Gerald Dueck" userId="ce5112bc0a128d3a" providerId="LiveId" clId="{E19E3638-7C51-45EF-AA9B-DE43B6D9E2D8}" dt="2026-08-06T20:04:06.865" v="23" actId="20577"/>
          <ac:spMkLst>
            <pc:docMk/>
            <pc:sldMk cId="0" sldId="256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Power Path Overview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Piston force </a:t>
            </a:r>
            <a:r>
              <a:rPr lang="en-US" sz="2200" b="1" i="0">
                <a:solidFill>
                  <a:srgbClr val="1F497D"/>
                </a:solidFill>
                <a:latin typeface="Aptos Body"/>
              </a:rPr>
              <a:t>to traction motion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Crankdisk converts piston motion to rotary motion
• Pulley wheel provides belt-drive power output
• Clutch connects/disconnects engine from traction gearing
• Gearing reduces speed and multiplies torque
• Differential permits different wheel speeds
• Rear wheels convert rotary motion to traction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Drive train converts cylinder force into controlled, powerful motion at the wheels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Backing Into a Belt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Clutch must engage to turn pulley wheel backward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Clutch engaged so wheels turn engine backward
• As engine rolls backward, pulley wheel turns
• Belt looped over pulley initially slips freely
• Increasing tension creates friction on rim
• Belt begins turning with pulley
• Belt fully stretched, friction established
• Belt and pulley rotate together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84048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Only normal operation scenario requiring rotating engine clutch
• Forward work can start from rest with clutch fully engaged
• Clutch required because wheels must turn engine backward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Backing into belt is unique case where rotating engine must be clutched to pulley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First-Motion Pinion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Pinion transmits crankshaft rotation into gear train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Small gear mounted directly on crankshaft
• First point of contact with traction gearing
• Turns at full engine speed
• Must be small, strong, precisely fitted
• Meshes with intermediate gear directly
• On parallel-shaft arrangement (most traction engines)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56616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Begins necessary speed reduction to drive train
• No direction change; shafts parallel
• Few unusual machines (road rollers, Shay locomotive) depart from parallel arrangement
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Intermediate Gear Function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Intermediate gear provides speed reduction and torque transfer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Primary Functions
• Speed reduction from first-motion pinion
• Passes engine torque to differential on cross shaft
• Significantly larger than first-motion pinion
• Reduces engine RPM to slow, powerful rotation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Construction and Features
• Mounted on short shaft with bearings
• Supported by heavy bracket cast into frame
• On some engines, slides out of mesh for neutral
• Neutral independent from clutch operation
• Simple rotation passing along line of parallel gears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Differential Design Basics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Differential permits different wheel rotation speeds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Common Type
• Flat sun-and-planet differential arrangement
• Crown gear cast into platter forming rotating carrier
• Pinion gear turns with ring gear
• Pinion rotates differential platter
• Planet gears mounted on pins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56616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Differential Components
• Pinion gear: turns with ring gear
• Planet gears: run between crown gear and sun gear
• Crown gear: cast into platter face
• Sun gear: splined to cross shaft
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Differential Operating Mechanism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Differential mechanism drives sun gear rotation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Power Flow
• Intermediate gear drives ring gear
• Ring gear fixed to platter
• Platter carries crown gear cast into face
• Planet gears run between crown and sun gear
• As platter rotates, carries planet gears around
• Planet gears drive sun gear on cross shaft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84048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Same-Speed Operation
• Both wheels turning same speed
• Planet gears orbit without spinning on pins
• No speed differential
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Differential Action in Turning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Planet gears spin to allow wheel speed differences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Wheels need different speeds in corners
• Planet gears rotate on pins
• Sun gear turns faster or slower than platter
• Each wheel rotates at speed it needs
• Outer wheel turns faster than inner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Design Advantages
• Compact and flat between frame rails
• Extremely rugged and dirt-tolerant
• Tolerates misalignment
• Handles high torque at low speed
• Integrates cleanly with cross shaft and final-drive pinions
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Differential Lock Feature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Lock ties sun gears for heavy pulling conditions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Collar slides to tie both sun gears together
• Used for plowing or heavy pulling
• Prevents wheel slip on difficult soil
• Both wheels rotate at same speed
• Maximizes traction under extreme loads
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Final-Drive Pinions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Pinions deliver differential output to bull gears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One on each end of cross shaft
• Small hardened gears of equal size
• Keyed or splined to cross shaft
• Rotate with cross shaft
• Mesh directly with bull gears on rear wheels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Performance Characteristics
• Provides largest single speed reduction in drive system
• Allows slow, steady, powerful motion
• Must be precisely aligned and well-lubricated
• Extremely robust to carry full engine torque
• After all previous gear reductions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Final-drive pinions create largest speed reduction enabling controlled powerful motion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Bull Gears Large-Gear Multiplication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Bull gears multiply torque while reducing speed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Characteristics
• Large, heavy gears bolted to rear wheel hubs
• Often largest gears on entire machine
• Several feet in diameter
• Final mechanical link between engine and ground
• Multiply torque dramatically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56616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Construction and Mounting
• Cast iron or steel
• Bolted to wheel hub or wheel spokes
• Open to air; not enclosed
• Require regular lubrication
• Wide deep teeth for dirt and misalignment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Bull gears provide largest torque multiplication enabling slow, controlled field pulling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Bull Gear Open Design Rationale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Open gearing designed for dusty field environments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Enclosed gearboxes would trap grit and moisture
• Open gearing can be cleaned and inspected
• Open gearing easily lubricated
• Traction engines operate in dusty, muddy, uneven terrain
• Intentional design for field durability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Open bull gear design enables maintenance and field operation in harsh conditions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Crankdisk Function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Crankdisk converts reciprocating motion to rotation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Large circular plate mounted on main shaft
• Crankpin set off-center; connecting rod attaches here
• Drives flywheel, pulley wheel, and traction gearing
• Acts as counterweight to balance piston and rod
• Reduces vibration and smooths engine operation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Design Advantages
• Simple and strong construction
• Easy to manufacture
• Broad, rigid structure for mounting crankpin
• Large mass contributes rotational inertia
• Helps engine carry through dead centers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Crankdisk is the mechanical heart converting piston motion into rotary output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Traction Wheels Power Conversion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Wheels convert rotary motion to tractive movement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Wheel Characteristics
• Large diameter provides leverage and smooth travel
• Wide to distribute weight and prevent sinking
• Fitted with cleats or lugs for soil grip
• Built with massive hubs for gear and axle loads
• Final stage of power train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56616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Differential and Movement
• Mounted on fixed rear axle
• Differential allows each wheel own speed when cornering
• Under heavy pulling, one wheel may slip
• Under turning, one wheel rotates faster
• Gearing accommodates all while delivering steady torque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Large wheels with lugs and high torque create slow, powerful, unstoppable movement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Hitch and Drawbar Load Path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Load routed through cannon bearing, not boiler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Correct Load Path
• Plow connects to hitch and drawbar bracket
• Drawbar bracket tied to cannon-bearing structure
• Lower cannon bearing carries rear axle
• Axle structure supports hornplates
• Hornplates connect to engine frame
• Boiler not part of this chain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84048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Draft forces pass through axle and hornplates only
• No bending moment applied to boiler barrel
• Firebox and stays remain undistorted
• Boiler maximum allowable working pressure protected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Load path routing preserves boiler as pressure vessel isolated from mechanical strain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Boiler Cannot Carry Hitch Load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Boiler weak in bending and external point loads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Boiler Strength Profile
• Strong in internal pressure tension
• Weak in bending stress
• Weak in twisting stress
• Weak in external point loads
• Vulnerable to frame-type stresses
• Riveted shells especially susceptible to distortion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84048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Distortion Consequences
• Small deflections misalign crankshaft and gearing
• Distorts firebox sheets
• Overstresses stays
• Reduces maximum allowable working pressure
• Causes leaks at seams and rivet lines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Boiler must not be used as structural member or subjected to bending, twisting, or external mechanical loads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Design Principle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Boiler is pressure vessel, not structural frame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Boiler designed as enclosed pressure vessel
• Not designed to carry external mechanical loads
• Cannot withstand bending or twisting
• Cannot tolerate structural frame stresses
• Principle established in traction-engine era
• Explicit in modern historical-boiler regulations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Any bending, twisting, or external mechanical load can distort seams, stays, or firebox sheets and reduce safe working pressure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94360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Boiler pressure-vessel design principle is fundamental and non-negotiable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Plowing Engine Drawbar Loads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Plowing engines experience extreme continuous loads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Continuous high drawbar load during plowing
• Shock loads from soil engagement and exit
• Long periods of sustained high torque
• Uneven ground and side loads
• Far greater than road haulage loads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If transmitted to boiler, could distort pressure vessel
• Distortion reduces safe operating pressure
• Could cause structural damage to boiler
• Routing through cannon bearing and hornplates ensures safe operation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Plowing loads far exceed haulage; cannon bearing routing enables safe full-power pulling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Twin-Cylinder Arrangement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Twin cylinders use multi-throw crankshaft design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Single-cylinder: one crankdisk on main shaft
• Twin-cylinder: crankshaft with two crank throws
• Each cylinder has its own crankpin
• Throws set at angle (often 90 degrees)
• Ensures smooth torque and eliminates dead centers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Twin-Cylinder Benefits
• Engine starts from any position
• Provides more uniform power delivery
• Crankshaft is multi-throw forging or built-up assembly
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Pulley Wheel Power Output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Pulley provides belt-drive for stationary work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Mounted on crankshaft, turns at full engine speed
• Wide flat cast-iron wheel with smooth rim
• Grips heavy canvas or leather belt
• Powers threshers, sawmills, feed grinders, pumps
• Governor maintains constant RPM
• Delivers smooth continuous rotary power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56616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Operating Characteristics
• Ideal for machinery running at several hundred RPM
• Diameter chosen to match common farm equipment
• Optional pulley sizes available for different applications
• Contributes to crankshaft balance
• Freewheels when not in use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Pulley wheel transforms traction engine into portable stationary power plant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Clutch Purpose and Design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Clutch connects or disconnects traction gearing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Sliding-hub friction clutch built on crankshaft
• Not required for starting from rest
• Allows engine to run without moving wheels
• Enables backing into a belt
• Used for idling and gearing adjustments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Components
• Hub slides on crankshaft via keyway
• Guided by lever arrangement on operator platform
• Fork fits into grooves machined around hub
• Pulling lever moves fork and slides hub axially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Clutch gives operator control over power delivery to gearing and pulley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Clutch Expanding-Shoe Mechanism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Spokes and shoes expand outward to grip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Disengaged Position
• Spokes sit at angle, pulling shoes inward
• Shoe circumference smaller than pulley inside
• Pulley spins freely around crankshaft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Engaged Position
• Fork pushes hub forward
• Spokes straighten and force shoes outward
• Shoe circle expands to grip pulley inside
• Creates strong positive friction fit
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Clutch Over-Center Locking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Over-center action locks shoes in engagement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Spokes pushed past straight-line position
• Geometry locks shoes outward
• Prevents clutch slipping under load
• Operator feels distinct snap or detent
• Clutch lever goes over center
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Clutch Retention Methods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Mechanical methods prevent clutch disengagement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Ratchet and pawl on clutch lever quadrant
• Pawl drops into tooth and holds position
• Locking pin or latch dropped into place after engaging
• Over-center geometry alone with careful adjustment
• Different manufacturers used different systems
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When Clutch Is Actually Needed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8 Crankdisk to Traction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Clutch required only in specific operating modes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Running belt pulley while keeping engine stationary
• Backing into a belt with turning pulley
• Stopping machine without stopping engine
• Idling engine during gearing adjustments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Normal Operation
• In forward operation, clutch engaged and left there
• Enormous low-speed torque eliminates need for slip
• Engine happily starts from rest with clutch fully engaged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Traction engines produce such high low-speed torque that clutch slip is not needed for normal starts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2367</Words>
  <Application>Microsoft Office PowerPoint</Application>
  <PresentationFormat>Custom</PresentationFormat>
  <Paragraphs>129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2026-08-06T20:04:07Z</dcterms:modified>
</cp:coreProperties>
</file>