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7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modSld">
      <pc:chgData name="Gerald Dueck" userId="ce5112bc0a128d3a" providerId="LiveId" clId="{E19E3638-7C51-45EF-AA9B-DE43B6D9E2D8}" dt="2026-08-06T19:40:13.682" v="42" actId="1076"/>
      <pc:docMkLst>
        <pc:docMk/>
      </pc:docMkLst>
      <pc:sldChg chg="addSp delSp modSp mod">
        <pc:chgData name="Gerald Dueck" userId="ce5112bc0a128d3a" providerId="LiveId" clId="{E19E3638-7C51-45EF-AA9B-DE43B6D9E2D8}" dt="2026-08-06T19:38:53.446" v="29" actId="1076"/>
        <pc:sldMkLst>
          <pc:docMk/>
          <pc:sldMk cId="0" sldId="260"/>
        </pc:sldMkLst>
        <pc:spChg chg="del">
          <ac:chgData name="Gerald Dueck" userId="ce5112bc0a128d3a" providerId="LiveId" clId="{E19E3638-7C51-45EF-AA9B-DE43B6D9E2D8}" dt="2026-08-06T19:36:16.183" v="0" actId="478"/>
          <ac:spMkLst>
            <pc:docMk/>
            <pc:sldMk cId="0" sldId="260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6T19:38:28.667" v="25" actId="14100"/>
          <ac:spMkLst>
            <pc:docMk/>
            <pc:sldMk cId="0" sldId="260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06T19:38:49.030" v="28" actId="1076"/>
          <ac:spMkLst>
            <pc:docMk/>
            <pc:sldMk cId="0" sldId="260"/>
            <ac:spMk id="8" creationId="{00000000-0000-0000-0000-000000000000}"/>
          </ac:spMkLst>
        </pc:spChg>
        <pc:spChg chg="mod">
          <ac:chgData name="Gerald Dueck" userId="ce5112bc0a128d3a" providerId="LiveId" clId="{E19E3638-7C51-45EF-AA9B-DE43B6D9E2D8}" dt="2026-08-06T19:38:53.446" v="29" actId="1076"/>
          <ac:spMkLst>
            <pc:docMk/>
            <pc:sldMk cId="0" sldId="260"/>
            <ac:spMk id="9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6T19:38:41.393" v="27" actId="14100"/>
          <ac:picMkLst>
            <pc:docMk/>
            <pc:sldMk cId="0" sldId="260"/>
            <ac:picMk id="11" creationId="{1B3781E4-7557-BEAF-96AE-11AA5A799688}"/>
          </ac:picMkLst>
        </pc:picChg>
      </pc:sldChg>
      <pc:sldChg chg="addSp delSp modSp mod">
        <pc:chgData name="Gerald Dueck" userId="ce5112bc0a128d3a" providerId="LiveId" clId="{E19E3638-7C51-45EF-AA9B-DE43B6D9E2D8}" dt="2026-08-06T19:39:16.549" v="33" actId="14100"/>
        <pc:sldMkLst>
          <pc:docMk/>
          <pc:sldMk cId="0" sldId="261"/>
        </pc:sldMkLst>
        <pc:spChg chg="del">
          <ac:chgData name="Gerald Dueck" userId="ce5112bc0a128d3a" providerId="LiveId" clId="{E19E3638-7C51-45EF-AA9B-DE43B6D9E2D8}" dt="2026-08-06T19:37:02.477" v="8" actId="478"/>
          <ac:spMkLst>
            <pc:docMk/>
            <pc:sldMk cId="0" sldId="261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6T19:37:51.526" v="19" actId="14100"/>
          <ac:spMkLst>
            <pc:docMk/>
            <pc:sldMk cId="0" sldId="261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06T19:39:08.785" v="31" actId="14100"/>
          <ac:spMkLst>
            <pc:docMk/>
            <pc:sldMk cId="0" sldId="261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06T19:39:16.549" v="33" actId="14100"/>
          <ac:spMkLst>
            <pc:docMk/>
            <pc:sldMk cId="0" sldId="261"/>
            <ac:spMk id="8" creationId="{00000000-0000-0000-0000-000000000000}"/>
          </ac:spMkLst>
        </pc:spChg>
        <pc:spChg chg="mod">
          <ac:chgData name="Gerald Dueck" userId="ce5112bc0a128d3a" providerId="LiveId" clId="{E19E3638-7C51-45EF-AA9B-DE43B6D9E2D8}" dt="2026-08-06T19:39:13.397" v="32" actId="14100"/>
          <ac:spMkLst>
            <pc:docMk/>
            <pc:sldMk cId="0" sldId="261"/>
            <ac:spMk id="9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6T19:37:35.357" v="15" actId="1076"/>
          <ac:picMkLst>
            <pc:docMk/>
            <pc:sldMk cId="0" sldId="261"/>
            <ac:picMk id="11" creationId="{A0FC0211-940B-69F7-611F-777FB368CA4F}"/>
          </ac:picMkLst>
        </pc:picChg>
      </pc:sldChg>
      <pc:sldChg chg="addSp delSp modSp mod">
        <pc:chgData name="Gerald Dueck" userId="ce5112bc0a128d3a" providerId="LiveId" clId="{E19E3638-7C51-45EF-AA9B-DE43B6D9E2D8}" dt="2026-08-06T19:40:13.682" v="42" actId="1076"/>
        <pc:sldMkLst>
          <pc:docMk/>
          <pc:sldMk cId="0" sldId="263"/>
        </pc:sldMkLst>
        <pc:spChg chg="del">
          <ac:chgData name="Gerald Dueck" userId="ce5112bc0a128d3a" providerId="LiveId" clId="{E19E3638-7C51-45EF-AA9B-DE43B6D9E2D8}" dt="2026-08-06T19:39:41.673" v="35" actId="478"/>
          <ac:spMkLst>
            <pc:docMk/>
            <pc:sldMk cId="0" sldId="263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6T19:40:07.539" v="41" actId="14100"/>
          <ac:spMkLst>
            <pc:docMk/>
            <pc:sldMk cId="0" sldId="263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06T19:40:03.474" v="40" actId="1076"/>
          <ac:spMkLst>
            <pc:docMk/>
            <pc:sldMk cId="0" sldId="263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06T19:40:13.682" v="42" actId="1076"/>
          <ac:spMkLst>
            <pc:docMk/>
            <pc:sldMk cId="0" sldId="263"/>
            <ac:spMk id="8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6T19:39:55.548" v="38" actId="1076"/>
          <ac:picMkLst>
            <pc:docMk/>
            <pc:sldMk cId="0" sldId="263"/>
            <ac:picMk id="10" creationId="{07DC4AAE-52DA-0291-ED3A-05248767300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Dome to Exhaust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path from boiler to exhaust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Dome valve: main shutoff on dome
• Throttle: operator control valve
• Governor: automatic speed regulator
• Steam chest: distribution chamber
• Motor: engine assembly
• Cylinder drains: water release valves
• Exhaust: spent steam discharge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Steam-Chest Drain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Condensate removal from steam chest during warm-up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Small valve at bottom of steam chest
• Removes condensate forming when engine cold or sitting
• Steam chest first space receiving steam when throttle opened
• Accumulates water quickly during warm-up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Opened together with cylinder drains during startup
• Allows water to escape before reaching cylinder
• Steam-chest drain closed first once it blows clear
• Cylinder drains closed after cylinders themselves hot and dry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Steam-chest drain prevents water slugs entering valve passages and cylinder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Exhaust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Spent steam discharge from cylinder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Spent steam released from cylinder after work on piston
• Escapes into exhaust passage when valve gear uncovers exhaust port
• Directed into smokebox through exhaust nozzle as high-velocity jet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Clears cylinder so fresh steam can enter on next stroke
• Powers draft, creating vacuum in smokebox
• Vacuum pulls air through fire and flues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Exhaust both ends engine power cycle and begins boiler combustion cycle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The Dome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Dome collects dry steam above waterline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Raised chamber mounted on boiler shell
• Provides space for driest steam collection
• Gravity and distance separate water from steam
• Ensures relatively dry steam reaches throttle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Built from heavy plate, riveted or welded integral to shell
• Must withstand full boiler pressure
• Subject to same inspection as boiler
• Mounts safety valve, steam gauge line, and fittings
• Height and volume carefully balanced for steam quality and boiler strength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Dome is boiler steam reservoir ensuring dry steam supply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Dome Valve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Main shutoff controlling boiler to engine steam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Located on boiler dome
• Controls steam flow to engine steam line
• Fully open during operation, fully closed for maintenance
• Stop valve, not regulating valve
• Must be absolutely tight when closed
• Seats on dome where driest steam collects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56616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Must be opened slowly to avoid thermal shock
• Opening is first step in motor warm-up
• Closing while engine works would starve steam chest and damage valve gear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Leaking dome valve allows unexpected steam to throttle. Inspectors pay close attention to condition, packing, and seating.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Throttle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Operator control metering steam to engine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Primary operator control over engine
• Balanced poppet or slide-type valve
• Mounted between dome valve and steam chest
• Controlled by lever on platform
• Receives only dry steam from dome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Open smoothly for engine start without violent lurch
• Hold intermediate position for precise steam metering
• Close tightly to prevent creeping when shut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Worn or leaking throttle can allow steam to engine when closed, causing unexpected creeping or turning. Test throttle tightness before belting and during inspections.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94360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Throttle is power valve giving operator direct fine-grained steam control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Governor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Automatic speed regulator maintaining steady RPM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Automatic speed-regulating device
• Keeps traction engine at steady RPM regardless of load
• Mounted on crankshaft or belt-driven
• Provides continuous hands-off adjustment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017520"/>
            <a:ext cx="6400800" cy="1630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Engine speeds up: flyballs move outward under centrifugal force
• Collar lifts, linkage partially closes throttle
• Engine slows down: balls fall inward, collar drops
• Linkage opens throttle wider, self-correcting system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4785360"/>
            <a:ext cx="6400800" cy="1112148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 dirty="0">
                <a:solidFill>
                  <a:srgbClr val="780000"/>
                </a:solidFill>
                <a:latin typeface="Aptos"/>
              </a:rPr>
              <a:t>Worn or sticky governor causes hunting, sluggish response, or dangerous overspeed. Keep governors clean, lubricated, and inspected regularly.</a:t>
            </a:r>
          </a:p>
        </p:txBody>
      </p:sp>
      <p:sp>
        <p:nvSpPr>
          <p:cNvPr id="9" name="AutoShape 9"/>
          <p:cNvSpPr/>
          <p:nvPr/>
        </p:nvSpPr>
        <p:spPr>
          <a:xfrm>
            <a:off x="274320" y="598932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Governor automatically balances steam supply against load for smooth safe operation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3781E4-7557-BEAF-96AE-11AA5A799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650" y="198491"/>
            <a:ext cx="4211444" cy="55651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Chest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Chamber distributing steam to cylinder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520573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Chamber alongside or above cylinder
• Buffer and control space between throttle and cylinder
• Receives steam at operator-selected pressure
• Valve gear admits steam alternately to each end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5853" y="3552100"/>
            <a:ext cx="5205730" cy="29401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Contains slide valve or piston valve moving with crankshaft
• Valve uncovers and covers ports leading to cylinder
• Working pressure lower than boiler pressure
• Governor opens throttle wider under heavy load, raising pressure
• Governor closes throttle under light load, reducing pressure
</a:t>
            </a:r>
          </a:p>
        </p:txBody>
      </p:sp>
      <p:sp>
        <p:nvSpPr>
          <p:cNvPr id="8" name="AutoShape 8"/>
          <p:cNvSpPr/>
          <p:nvPr/>
        </p:nvSpPr>
        <p:spPr>
          <a:xfrm>
            <a:off x="5737734" y="5252280"/>
            <a:ext cx="6219316" cy="731519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 dirty="0">
                <a:solidFill>
                  <a:srgbClr val="780000"/>
                </a:solidFill>
                <a:latin typeface="Aptos"/>
              </a:rPr>
              <a:t>Leaks past valve waste steam, reduce power, cause engine creep when throttle closed. Critical inspection point.</a:t>
            </a:r>
          </a:p>
        </p:txBody>
      </p:sp>
      <p:sp>
        <p:nvSpPr>
          <p:cNvPr id="9" name="AutoShape 9"/>
          <p:cNvSpPr/>
          <p:nvPr/>
        </p:nvSpPr>
        <p:spPr>
          <a:xfrm>
            <a:off x="5726128" y="5943600"/>
            <a:ext cx="6230921" cy="7315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Steam chest is control chamber metering steam delivery to cylinder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FC0211-940B-69F7-611F-777FB368C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129" y="617220"/>
            <a:ext cx="6219316" cy="45262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Motor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Engine assembly converting pressure to mechanical work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Complete steam-engine assembly on traction engine
• Includes cylinder, piston, crosshead, connecting rod, crankshaft, valve gear, steam chest
• Converts boiler pressure into mechanical work
• Turns reciprocating motion into rotary motion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admitted through valve gear pushes piston
• Motion drives flywheel, gearing, and rear wheels
• Throttle, governor, steam chest, and cylinder drains interact directly
• Form control system determining motor steam reception and exhaust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Cylinder Drains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Water removal valves preventing hydraulic damage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643292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Small valves at lowest points of cylinder ends
• Remove water before it can cause damage
• Water incompressible; compression causes head gasket, piston, or head damage
• Also called cylinder cocks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568788"/>
            <a:ext cx="6400800" cy="21945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Operator opens drains before engine starts
• Water blown out by steam pressure as engine begins to move
• Produces jets of water and white steam from cylinder ends
• Close drains once cylinder warms and drains run clear
• Allows engine to develop full power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6036618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 dirty="0">
                <a:solidFill>
                  <a:srgbClr val="780000"/>
                </a:solidFill>
                <a:latin typeface="Aptos"/>
              </a:rPr>
              <a:t>Stuck-closed drain risks catastrophic damage. Leaking drain wastes steam and reduces power. Test drains before moving engine and keep clean and lubricated.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DC4AAE-52DA-0291-ED3A-052487673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1980" y="290611"/>
            <a:ext cx="4953000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Cylinder Drains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7 Dome to Exhaust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Water removal valves preventing hydraulic damage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Must be easy to operate, reliable, and tight when closed
• Serve second purpose: prevent vacuum lock with throttle closed
• Opening drains allows air to enter or steam to escape freely
• Prevents piston being pulled hard against cylinder end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Cylinder drains are engine safety valves protecting motor from hydraulic damage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1176</Words>
  <Application>Microsoft Office PowerPoint</Application>
  <PresentationFormat>Custom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2026-08-06T19:40:17Z</dcterms:modified>
</cp:coreProperties>
</file>